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 id="2147484027" r:id="rId5"/>
  </p:sldMasterIdLst>
  <p:notesMasterIdLst>
    <p:notesMasterId r:id="rId27"/>
  </p:notesMasterIdLst>
  <p:handoutMasterIdLst>
    <p:handoutMasterId r:id="rId28"/>
  </p:handoutMasterIdLst>
  <p:sldIdLst>
    <p:sldId id="2145706631" r:id="rId6"/>
    <p:sldId id="498" r:id="rId7"/>
    <p:sldId id="2145706633" r:id="rId8"/>
    <p:sldId id="2145706632" r:id="rId9"/>
    <p:sldId id="2145706634" r:id="rId10"/>
    <p:sldId id="2145706635" r:id="rId11"/>
    <p:sldId id="2145706637" r:id="rId12"/>
    <p:sldId id="2145706636" r:id="rId13"/>
    <p:sldId id="2145706638" r:id="rId14"/>
    <p:sldId id="2145706642" r:id="rId15"/>
    <p:sldId id="2145706639" r:id="rId16"/>
    <p:sldId id="2145706640" r:id="rId17"/>
    <p:sldId id="2145706641" r:id="rId18"/>
    <p:sldId id="2145706644" r:id="rId19"/>
    <p:sldId id="2145706645" r:id="rId20"/>
    <p:sldId id="2145706646" r:id="rId21"/>
    <p:sldId id="2145706648" r:id="rId22"/>
    <p:sldId id="2145706647" r:id="rId23"/>
    <p:sldId id="2145706649" r:id="rId24"/>
    <p:sldId id="2145706650" r:id="rId25"/>
    <p:sldId id="2145706651"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Ubuntu" panose="020B0504030602030204" pitchFamily="34" charset="0"/>
      <p:regular r:id="rId35"/>
      <p:bold r:id="rId36"/>
      <p:italic r:id="rId37"/>
      <p:boldItalic r:id="rId38"/>
    </p:embeddedFont>
    <p:embeddedFont>
      <p:font typeface="Ubuntu Light" panose="020B0304030602030204" pitchFamily="34" charset="0"/>
      <p:regular r:id="rId39"/>
      <p:italic r:id="rId40"/>
    </p:embeddedFont>
    <p:embeddedFont>
      <p:font typeface="Ubuntu Medium" panose="020B0604030602030204" pitchFamily="34" charset="0"/>
      <p:regular r:id="rId41"/>
      <p:italic r:id="rId42"/>
    </p:embeddedFont>
  </p:embeddedFontLst>
  <p:custDataLst>
    <p:tags r:id="rId43"/>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0AD"/>
    <a:srgbClr val="000000"/>
    <a:srgbClr val="178C3D"/>
    <a:srgbClr val="272936"/>
    <a:srgbClr val="173340"/>
    <a:srgbClr val="ECECEC"/>
    <a:srgbClr val="D9D9D9"/>
    <a:srgbClr val="2B0A3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95026" autoAdjust="0"/>
  </p:normalViewPr>
  <p:slideViewPr>
    <p:cSldViewPr snapToObjects="1">
      <p:cViewPr>
        <p:scale>
          <a:sx n="100" d="100"/>
          <a:sy n="100" d="100"/>
        </p:scale>
        <p:origin x="58" y="58"/>
      </p:cViewPr>
      <p:guideLst>
        <p:guide orient="horz" pos="2341"/>
        <p:guide pos="3840"/>
      </p:guideLst>
    </p:cSldViewPr>
  </p:slideViewPr>
  <p:outlineViewPr>
    <p:cViewPr>
      <p:scale>
        <a:sx n="33" d="100"/>
        <a:sy n="33" d="100"/>
      </p:scale>
      <p:origin x="0" y="-23520"/>
    </p:cViewPr>
  </p:outlineViewPr>
  <p:notesTextViewPr>
    <p:cViewPr>
      <p:scale>
        <a:sx n="1" d="1"/>
        <a:sy n="1" d="1"/>
      </p:scale>
      <p:origin x="0" y="0"/>
    </p:cViewPr>
  </p:notesTextViewPr>
  <p:sorterViewPr>
    <p:cViewPr>
      <p:scale>
        <a:sx n="1" d="2"/>
        <a:sy n="1" d="2"/>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16/10/2022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PT" sz="900"/>
              <a:t>test</a:t>
            </a:r>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16/10/2022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r>
              <a:rPr lang="pt-BR"/>
              <a:t>test</a:t>
            </a: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11396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work with some data. </a:t>
            </a:r>
            <a:r>
              <a:rPr lang="en-US" dirty="0" err="1"/>
              <a:t>Nubmers</a:t>
            </a:r>
            <a:r>
              <a:rPr lang="en-US" dirty="0"/>
              <a:t>, characters, Dates, </a:t>
            </a:r>
            <a:r>
              <a:rPr lang="en-US" dirty="0" err="1"/>
              <a:t>etc</a:t>
            </a:r>
            <a:r>
              <a:rPr lang="en-US" dirty="0"/>
              <a:t>…</a:t>
            </a:r>
          </a:p>
          <a:p>
            <a:r>
              <a:rPr lang="en-US" dirty="0"/>
              <a:t>In programming we need to store this data somehow, so this is why we have different data types. </a:t>
            </a:r>
          </a:p>
          <a:p>
            <a:endParaRPr lang="en-US"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1504997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3373668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statically and dynamically typed languages is that </a:t>
            </a:r>
            <a:r>
              <a:rPr lang="en-US" b="1" i="0" dirty="0">
                <a:solidFill>
                  <a:srgbClr val="202124"/>
                </a:solidFill>
                <a:effectLst/>
                <a:latin typeface="arial" panose="020B0604020202020204" pitchFamily="34" charset="0"/>
              </a:rPr>
              <a:t>the type of a variable is known at compile time.</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A language is dynamically typed if the type of a variable is checked during run-time</a:t>
            </a:r>
            <a:r>
              <a:rPr lang="en-US" b="0" i="0" dirty="0">
                <a:solidFill>
                  <a:srgbClr val="202124"/>
                </a:solidFill>
                <a:effectLst/>
                <a:latin typeface="arial" panose="020B0604020202020204" pitchFamily="34" charset="0"/>
              </a:rPr>
              <a:t>.</a:t>
            </a:r>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203767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772378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3728940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19</a:t>
            </a:fld>
            <a:endParaRPr lang="pt-BR"/>
          </a:p>
        </p:txBody>
      </p:sp>
    </p:spTree>
    <p:extLst>
      <p:ext uri="{BB962C8B-B14F-4D97-AF65-F5344CB8AC3E}">
        <p14:creationId xmlns:p14="http://schemas.microsoft.com/office/powerpoint/2010/main" val="46225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3523731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11B0-06B2-40BB-A8D2-5B682D1B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2B75830D-9754-4D7D-9C19-2B73EE9AC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B72ED5C4-FEA5-4CFD-B606-53D9BDD95007}"/>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343C569C-FDC0-4621-81F1-54F5E8BFD1F3}"/>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B7AC3028-3DCD-4889-A45C-4BE5485C68FC}"/>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1901996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2C4C-A319-4ADE-A28B-2F66A5A4BB1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2B75D6B0-F4F1-456C-A595-43D68F6C02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5CA598D8-8C1A-418F-A062-1CB1E71D90AF}"/>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7FEACFF9-69AB-4ED6-9226-30597EAF25FF}"/>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134AC18F-40A1-42EF-8EC2-2498818B6547}"/>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2602700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058B-3A55-41FC-AB90-6FB2B3EEE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04D47B4F-9F9A-4D8F-B6A3-7A9562F7A2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06334C-94A8-43B9-9841-08C9AFA26466}"/>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7D59AC06-03CE-46AC-986E-6829B341A9D7}"/>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77741CE9-E3AB-4884-81C5-D309726D5198}"/>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145513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1481B-35D6-44D9-933F-497FFA75367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0DA56A26-EA2A-4128-9D69-6859A39B2F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7989B956-FE07-4D69-B39E-859656475F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09923710-36DE-453A-9CFB-A2E6E4610695}"/>
              </a:ext>
            </a:extLst>
          </p:cNvPr>
          <p:cNvSpPr>
            <a:spLocks noGrp="1"/>
          </p:cNvSpPr>
          <p:nvPr>
            <p:ph type="dt" sz="half" idx="10"/>
          </p:nvPr>
        </p:nvSpPr>
        <p:spPr/>
        <p:txBody>
          <a:bodyPr/>
          <a:lstStyle/>
          <a:p>
            <a:endParaRPr lang="nl-NL"/>
          </a:p>
        </p:txBody>
      </p:sp>
      <p:sp>
        <p:nvSpPr>
          <p:cNvPr id="6" name="Footer Placeholder 5">
            <a:extLst>
              <a:ext uri="{FF2B5EF4-FFF2-40B4-BE49-F238E27FC236}">
                <a16:creationId xmlns:a16="http://schemas.microsoft.com/office/drawing/2014/main" id="{A28F6170-0E97-49DE-B9ED-C592BF24D82A}"/>
              </a:ext>
            </a:extLst>
          </p:cNvPr>
          <p:cNvSpPr>
            <a:spLocks noGrp="1"/>
          </p:cNvSpPr>
          <p:nvPr>
            <p:ph type="ftr" sz="quarter" idx="11"/>
          </p:nvPr>
        </p:nvSpPr>
        <p:spPr/>
        <p:txBody>
          <a:bodyPr/>
          <a:lstStyle/>
          <a:p>
            <a:r>
              <a:rPr lang="nl-NL"/>
              <a:t>test</a:t>
            </a:r>
          </a:p>
        </p:txBody>
      </p:sp>
      <p:sp>
        <p:nvSpPr>
          <p:cNvPr id="7" name="Slide Number Placeholder 6">
            <a:extLst>
              <a:ext uri="{FF2B5EF4-FFF2-40B4-BE49-F238E27FC236}">
                <a16:creationId xmlns:a16="http://schemas.microsoft.com/office/drawing/2014/main" id="{5B2466F8-679A-4AC7-B9E8-57DE4530DE86}"/>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826607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0262-5ADA-4742-9807-A7AEFC12F711}"/>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11A0EE77-52BC-46BD-9873-E322AA9C8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07E57F-0D50-489E-9C1C-7B1BC60139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8243A095-8629-4A2D-A9B7-92163B58A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A2A93D-A156-4800-AE52-D4B04FD9A6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94DF8665-86C8-4A85-AC18-C0A306BA8A37}"/>
              </a:ext>
            </a:extLst>
          </p:cNvPr>
          <p:cNvSpPr>
            <a:spLocks noGrp="1"/>
          </p:cNvSpPr>
          <p:nvPr>
            <p:ph type="dt" sz="half" idx="10"/>
          </p:nvPr>
        </p:nvSpPr>
        <p:spPr/>
        <p:txBody>
          <a:bodyPr/>
          <a:lstStyle/>
          <a:p>
            <a:endParaRPr lang="nl-NL"/>
          </a:p>
        </p:txBody>
      </p:sp>
      <p:sp>
        <p:nvSpPr>
          <p:cNvPr id="8" name="Footer Placeholder 7">
            <a:extLst>
              <a:ext uri="{FF2B5EF4-FFF2-40B4-BE49-F238E27FC236}">
                <a16:creationId xmlns:a16="http://schemas.microsoft.com/office/drawing/2014/main" id="{655A795E-0B8A-4867-BB5F-568E4FC76A22}"/>
              </a:ext>
            </a:extLst>
          </p:cNvPr>
          <p:cNvSpPr>
            <a:spLocks noGrp="1"/>
          </p:cNvSpPr>
          <p:nvPr>
            <p:ph type="ftr" sz="quarter" idx="11"/>
          </p:nvPr>
        </p:nvSpPr>
        <p:spPr/>
        <p:txBody>
          <a:bodyPr/>
          <a:lstStyle/>
          <a:p>
            <a:r>
              <a:rPr lang="nl-NL"/>
              <a:t>test</a:t>
            </a:r>
          </a:p>
        </p:txBody>
      </p:sp>
      <p:sp>
        <p:nvSpPr>
          <p:cNvPr id="9" name="Slide Number Placeholder 8">
            <a:extLst>
              <a:ext uri="{FF2B5EF4-FFF2-40B4-BE49-F238E27FC236}">
                <a16:creationId xmlns:a16="http://schemas.microsoft.com/office/drawing/2014/main" id="{AFDFAC25-254D-4D44-A8C1-2F62DFEBD6FE}"/>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85530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D1EF-569E-4355-AEE1-0401FC5EDA4E}"/>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1E761AF4-EBF2-41DC-B340-CEED6BD9721E}"/>
              </a:ext>
            </a:extLst>
          </p:cNvPr>
          <p:cNvSpPr>
            <a:spLocks noGrp="1"/>
          </p:cNvSpPr>
          <p:nvPr>
            <p:ph type="dt" sz="half" idx="10"/>
          </p:nvPr>
        </p:nvSpPr>
        <p:spPr/>
        <p:txBody>
          <a:bodyPr/>
          <a:lstStyle/>
          <a:p>
            <a:endParaRPr lang="nl-NL"/>
          </a:p>
        </p:txBody>
      </p:sp>
      <p:sp>
        <p:nvSpPr>
          <p:cNvPr id="4" name="Footer Placeholder 3">
            <a:extLst>
              <a:ext uri="{FF2B5EF4-FFF2-40B4-BE49-F238E27FC236}">
                <a16:creationId xmlns:a16="http://schemas.microsoft.com/office/drawing/2014/main" id="{C9E85F10-D3A1-40CF-B693-430060F178A5}"/>
              </a:ext>
            </a:extLst>
          </p:cNvPr>
          <p:cNvSpPr>
            <a:spLocks noGrp="1"/>
          </p:cNvSpPr>
          <p:nvPr>
            <p:ph type="ftr" sz="quarter" idx="11"/>
          </p:nvPr>
        </p:nvSpPr>
        <p:spPr/>
        <p:txBody>
          <a:bodyPr/>
          <a:lstStyle/>
          <a:p>
            <a:r>
              <a:rPr lang="nl-NL"/>
              <a:t>test</a:t>
            </a:r>
          </a:p>
        </p:txBody>
      </p:sp>
      <p:sp>
        <p:nvSpPr>
          <p:cNvPr id="5" name="Slide Number Placeholder 4">
            <a:extLst>
              <a:ext uri="{FF2B5EF4-FFF2-40B4-BE49-F238E27FC236}">
                <a16:creationId xmlns:a16="http://schemas.microsoft.com/office/drawing/2014/main" id="{C5212832-9342-40B0-9355-095F77673518}"/>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9073960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9B0226-1FC2-4EED-9361-6741831A5918}"/>
              </a:ext>
            </a:extLst>
          </p:cNvPr>
          <p:cNvSpPr>
            <a:spLocks noGrp="1"/>
          </p:cNvSpPr>
          <p:nvPr>
            <p:ph type="dt" sz="half" idx="10"/>
          </p:nvPr>
        </p:nvSpPr>
        <p:spPr/>
        <p:txBody>
          <a:bodyPr/>
          <a:lstStyle/>
          <a:p>
            <a:endParaRPr lang="nl-NL"/>
          </a:p>
        </p:txBody>
      </p:sp>
      <p:sp>
        <p:nvSpPr>
          <p:cNvPr id="3" name="Footer Placeholder 2">
            <a:extLst>
              <a:ext uri="{FF2B5EF4-FFF2-40B4-BE49-F238E27FC236}">
                <a16:creationId xmlns:a16="http://schemas.microsoft.com/office/drawing/2014/main" id="{BDB0314A-31C8-45E7-AD81-C05AC4D15B2D}"/>
              </a:ext>
            </a:extLst>
          </p:cNvPr>
          <p:cNvSpPr>
            <a:spLocks noGrp="1"/>
          </p:cNvSpPr>
          <p:nvPr>
            <p:ph type="ftr" sz="quarter" idx="11"/>
          </p:nvPr>
        </p:nvSpPr>
        <p:spPr/>
        <p:txBody>
          <a:bodyPr/>
          <a:lstStyle/>
          <a:p>
            <a:r>
              <a:rPr lang="nl-NL"/>
              <a:t>test</a:t>
            </a:r>
          </a:p>
        </p:txBody>
      </p:sp>
      <p:sp>
        <p:nvSpPr>
          <p:cNvPr id="4" name="Slide Number Placeholder 3">
            <a:extLst>
              <a:ext uri="{FF2B5EF4-FFF2-40B4-BE49-F238E27FC236}">
                <a16:creationId xmlns:a16="http://schemas.microsoft.com/office/drawing/2014/main" id="{D9637BE5-108B-460B-9028-7DC549EAD362}"/>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3981186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AE69-72F6-4ADF-9F23-939544611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2006AB4D-0DE6-481B-B9DF-F12CA90E0A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108AA303-20CE-42E2-9675-83146BA92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5E93F1-8942-4A32-A700-DE033DF024FB}"/>
              </a:ext>
            </a:extLst>
          </p:cNvPr>
          <p:cNvSpPr>
            <a:spLocks noGrp="1"/>
          </p:cNvSpPr>
          <p:nvPr>
            <p:ph type="dt" sz="half" idx="10"/>
          </p:nvPr>
        </p:nvSpPr>
        <p:spPr/>
        <p:txBody>
          <a:bodyPr/>
          <a:lstStyle/>
          <a:p>
            <a:endParaRPr lang="nl-NL"/>
          </a:p>
        </p:txBody>
      </p:sp>
      <p:sp>
        <p:nvSpPr>
          <p:cNvPr id="6" name="Footer Placeholder 5">
            <a:extLst>
              <a:ext uri="{FF2B5EF4-FFF2-40B4-BE49-F238E27FC236}">
                <a16:creationId xmlns:a16="http://schemas.microsoft.com/office/drawing/2014/main" id="{670DB0B1-AC96-4D30-989E-A8B8A5432554}"/>
              </a:ext>
            </a:extLst>
          </p:cNvPr>
          <p:cNvSpPr>
            <a:spLocks noGrp="1"/>
          </p:cNvSpPr>
          <p:nvPr>
            <p:ph type="ftr" sz="quarter" idx="11"/>
          </p:nvPr>
        </p:nvSpPr>
        <p:spPr/>
        <p:txBody>
          <a:bodyPr/>
          <a:lstStyle/>
          <a:p>
            <a:r>
              <a:rPr lang="nl-NL"/>
              <a:t>test</a:t>
            </a:r>
          </a:p>
        </p:txBody>
      </p:sp>
      <p:sp>
        <p:nvSpPr>
          <p:cNvPr id="7" name="Slide Number Placeholder 6">
            <a:extLst>
              <a:ext uri="{FF2B5EF4-FFF2-40B4-BE49-F238E27FC236}">
                <a16:creationId xmlns:a16="http://schemas.microsoft.com/office/drawing/2014/main" id="{48F98CFC-CA94-4EA4-B8CD-25CF058BC0BC}"/>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2842766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5C550-7EE4-4A10-A489-EB7181A67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E7A24D71-233A-403F-B299-BDF20C5CC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39119EB4-B781-4856-99E2-BA461908D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6A91F-5F8E-477A-B9E5-D31FF404434B}"/>
              </a:ext>
            </a:extLst>
          </p:cNvPr>
          <p:cNvSpPr>
            <a:spLocks noGrp="1"/>
          </p:cNvSpPr>
          <p:nvPr>
            <p:ph type="dt" sz="half" idx="10"/>
          </p:nvPr>
        </p:nvSpPr>
        <p:spPr/>
        <p:txBody>
          <a:bodyPr/>
          <a:lstStyle/>
          <a:p>
            <a:endParaRPr lang="nl-NL"/>
          </a:p>
        </p:txBody>
      </p:sp>
      <p:sp>
        <p:nvSpPr>
          <p:cNvPr id="6" name="Footer Placeholder 5">
            <a:extLst>
              <a:ext uri="{FF2B5EF4-FFF2-40B4-BE49-F238E27FC236}">
                <a16:creationId xmlns:a16="http://schemas.microsoft.com/office/drawing/2014/main" id="{E5D3D899-001B-4604-9770-B04CD13F1589}"/>
              </a:ext>
            </a:extLst>
          </p:cNvPr>
          <p:cNvSpPr>
            <a:spLocks noGrp="1"/>
          </p:cNvSpPr>
          <p:nvPr>
            <p:ph type="ftr" sz="quarter" idx="11"/>
          </p:nvPr>
        </p:nvSpPr>
        <p:spPr/>
        <p:txBody>
          <a:bodyPr/>
          <a:lstStyle/>
          <a:p>
            <a:r>
              <a:rPr lang="nl-NL"/>
              <a:t>test</a:t>
            </a:r>
          </a:p>
        </p:txBody>
      </p:sp>
      <p:sp>
        <p:nvSpPr>
          <p:cNvPr id="7" name="Slide Number Placeholder 6">
            <a:extLst>
              <a:ext uri="{FF2B5EF4-FFF2-40B4-BE49-F238E27FC236}">
                <a16:creationId xmlns:a16="http://schemas.microsoft.com/office/drawing/2014/main" id="{4814C4B7-095D-4838-94A8-AAD6D064B610}"/>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710078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FF24-DB4F-4E1C-B98E-11F59D91E9F5}"/>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DA2762F7-95E3-4261-92DF-564D682C72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E895633B-4D96-4D49-99AC-8973D98B7305}"/>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E48E9CBA-91C5-4BE5-BE7D-D3CFD0C92CC8}"/>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D15CD9CC-77B7-4F44-A65B-0A7FD1CA181C}"/>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1519108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ABC8B7-808E-4B84-861C-E3850DA32B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E1F32521-064D-4C22-AF31-6D24D45AC5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E84C702D-D359-4030-80E7-06D550E78F93}"/>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E57A64CF-97B4-4D71-821A-7F64B702CBF3}"/>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99E02524-44EC-4794-B144-D87263B09EF2}"/>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221024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err="1">
                <a:solidFill>
                  <a:srgbClr val="A6A6A6"/>
                </a:solidFill>
                <a:latin typeface="Ubuntu" panose="020B0504030602030204" pitchFamily="34" charset="0"/>
                <a:cs typeface="Arial" panose="020B0604020202020204" pitchFamily="34" charset="0"/>
              </a:rPr>
              <a:t>Copado</a:t>
            </a:r>
            <a:r>
              <a:rPr lang="en-US" sz="700" kern="0" dirty="0">
                <a:solidFill>
                  <a:srgbClr val="A6A6A6"/>
                </a:solidFill>
                <a:latin typeface="Ubuntu" panose="020B0504030602030204" pitchFamily="34" charset="0"/>
                <a:cs typeface="Arial" panose="020B0604020202020204" pitchFamily="34" charset="0"/>
              </a:rPr>
              <a:t> 101 Training |  José Cardona  |  Sept 1</a:t>
            </a:r>
            <a:r>
              <a:rPr lang="en-US" sz="700" kern="0" baseline="30000" dirty="0">
                <a:solidFill>
                  <a:srgbClr val="A6A6A6"/>
                </a:solidFill>
                <a:latin typeface="Ubuntu" panose="020B0504030602030204" pitchFamily="34" charset="0"/>
                <a:cs typeface="Arial" panose="020B0604020202020204" pitchFamily="34" charset="0"/>
              </a:rPr>
              <a:t>st</a:t>
            </a:r>
            <a:r>
              <a:rPr lang="en-US" sz="700" kern="0" dirty="0">
                <a:solidFill>
                  <a:srgbClr val="A6A6A6"/>
                </a:solidFill>
                <a:latin typeface="Ubuntu" panose="020B0504030602030204" pitchFamily="34" charset="0"/>
                <a:cs typeface="Arial" panose="020B0604020202020204" pitchFamily="34" charset="0"/>
              </a:rPr>
              <a:t>, 2022</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2022.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78" r:id="rId16"/>
    <p:sldLayoutId id="2147483980" r:id="rId17"/>
    <p:sldLayoutId id="2147483981" r:id="rId18"/>
    <p:sldLayoutId id="2147483983" r:id="rId19"/>
    <p:sldLayoutId id="2147483984" r:id="rId20"/>
    <p:sldLayoutId id="2147483985" r:id="rId21"/>
  </p:sldLayoutIdLst>
  <p:hf sldNum="0" hd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F0AC3B-E6A7-4264-A0D4-E60C6FD610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8CC32CF2-94F1-476C-932D-A831165F0B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160B3C6-129C-4C6E-95A9-7016587883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NL"/>
          </a:p>
        </p:txBody>
      </p:sp>
      <p:sp>
        <p:nvSpPr>
          <p:cNvPr id="5" name="Footer Placeholder 4">
            <a:extLst>
              <a:ext uri="{FF2B5EF4-FFF2-40B4-BE49-F238E27FC236}">
                <a16:creationId xmlns:a16="http://schemas.microsoft.com/office/drawing/2014/main" id="{EA936F1B-BDA9-4B20-A7B0-71372AC5C9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test</a:t>
            </a:r>
          </a:p>
        </p:txBody>
      </p:sp>
      <p:sp>
        <p:nvSpPr>
          <p:cNvPr id="6" name="Slide Number Placeholder 5">
            <a:extLst>
              <a:ext uri="{FF2B5EF4-FFF2-40B4-BE49-F238E27FC236}">
                <a16:creationId xmlns:a16="http://schemas.microsoft.com/office/drawing/2014/main" id="{EFC9C246-2FFA-4A5F-9012-87D881E54A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FAE9D0-B34F-4663-A25D-CE8669EF8EF3}" type="slidenum">
              <a:rPr lang="nl-NL" smtClean="0"/>
              <a:t>‹#›</a:t>
            </a:fld>
            <a:endParaRPr lang="nl-NL"/>
          </a:p>
        </p:txBody>
      </p:sp>
    </p:spTree>
    <p:extLst>
      <p:ext uri="{BB962C8B-B14F-4D97-AF65-F5344CB8AC3E}">
        <p14:creationId xmlns:p14="http://schemas.microsoft.com/office/powerpoint/2010/main" val="4207627042"/>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hyperlink" Target="https://developer.mozilla.org/en-US/docs/Glossary/Falsy" TargetMode="External"/><Relationship Id="rId3" Type="http://schemas.openxmlformats.org/officeDocument/2006/relationships/image" Target="../media/image23.png"/><Relationship Id="rId7" Type="http://schemas.openxmlformats.org/officeDocument/2006/relationships/hyperlink" Target="https://developer.mozilla.org/en-US/docs/Glossary/Truthy#:~:text=In%20JavaScript%2C%20a%20truthy%20value,type%20coercion%20in%20Boolean%20contexts."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hyperlink" Target="https://www.freecodecamp.org/news/js-type-coercion-explained-27ba3d9a2839/"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Array#examples" TargetMode="External"/><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salesforce-architects/lwc-vs-aura-what-architects-need-to-know-695af25e4535" TargetMode="External"/><Relationship Id="rId2" Type="http://schemas.openxmlformats.org/officeDocument/2006/relationships/image" Target="../media/image28.gi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alesforce.com/docs/component-library/documentation/en/lwc/events_create_dispatch"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hyperlink" Target="https://developer.salesforce.com/docs/component-library/bundle/lightning-emp-api/documentati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eveloper.salesforce.com/docs/component-library/documentation/en/lwc/events_create_dispatch" TargetMode="Externa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salesforce.com/docs/component-library/bundle/lightning-emp-api/documentation" TargetMode="External"/><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mozilla.org/en-US/docs/Learn/HTML" TargetMode="External"/><Relationship Id="rId2" Type="http://schemas.openxmlformats.org/officeDocument/2006/relationships/hyperlink" Target="https://developer.mozilla.org/en-US/docs/Learn/JavaScript/First_steps/What_is_JavaScript" TargetMode="Externa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hyperlink" Target="https://developer.mozilla.org/en-US/docs/Learn/CS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Glossary/HTML" TargetMode="External"/><Relationship Id="rId7" Type="http://schemas.openxmlformats.org/officeDocument/2006/relationships/image" Target="../media/image12.gif"/><Relationship Id="rId2" Type="http://schemas.openxmlformats.org/officeDocument/2006/relationships/hyperlink" Target="https://developer.mozilla.org/en-US/docs/Glossary/JavaScript" TargetMode="External"/><Relationship Id="rId1" Type="http://schemas.openxmlformats.org/officeDocument/2006/relationships/slideLayout" Target="../slideLayouts/slideLayout1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s://developer.mozilla.org/en-US/docs/Glossary/CS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mozilla.org/en-US/docs/Web/JavaScript/Data_structures"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FFDAD81-0B9E-4976-96A1-3248CF9CD1D6}"/>
              </a:ext>
              <a:ext uri="{C183D7F6-B498-43B3-948B-1728B52AA6E4}">
                <adec:decorative xmlns:adec="http://schemas.microsoft.com/office/drawing/2017/decorative" val="1"/>
              </a:ext>
            </a:extLst>
          </p:cNvPr>
          <p:cNvPicPr preferRelativeResize="0">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5303838" y="0"/>
            <a:ext cx="6888162"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317846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3401124"/>
            <a:ext cx="11386134" cy="1107996"/>
          </a:xfrm>
        </p:spPr>
        <p:txBody>
          <a:bodyPr/>
          <a:lstStyle/>
          <a:p>
            <a:r>
              <a:rPr lang="en-GB" dirty="0"/>
              <a:t>LWC</a:t>
            </a: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a:xfrm>
            <a:off x="404813" y="4561383"/>
            <a:ext cx="11386134" cy="1231106"/>
          </a:xfrm>
        </p:spPr>
        <p:txBody>
          <a:bodyPr/>
          <a:lstStyle/>
          <a:p>
            <a:r>
              <a:rPr lang="en-US" dirty="0"/>
              <a:t>From </a:t>
            </a:r>
            <a:br>
              <a:rPr lang="en-US" dirty="0"/>
            </a:br>
            <a:r>
              <a:rPr lang="en-US" dirty="0"/>
              <a:t>“What the hell is that?!” </a:t>
            </a:r>
            <a:br>
              <a:rPr lang="en-US" dirty="0"/>
            </a:br>
            <a:r>
              <a:rPr lang="en-US" dirty="0"/>
              <a:t>to </a:t>
            </a:r>
            <a:br>
              <a:rPr lang="en-US" dirty="0"/>
            </a:br>
            <a:r>
              <a:rPr lang="en-US" dirty="0"/>
              <a:t>“Why did he write it like that?!” </a:t>
            </a:r>
            <a:endParaRPr lang="en-GB" dirty="0"/>
          </a:p>
        </p:txBody>
      </p:sp>
    </p:spTree>
    <p:extLst>
      <p:ext uri="{BB962C8B-B14F-4D97-AF65-F5344CB8AC3E}">
        <p14:creationId xmlns:p14="http://schemas.microsoft.com/office/powerpoint/2010/main" val="210172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C5F086-D577-46DB-8A22-939A308619D2}"/>
              </a:ext>
            </a:extLst>
          </p:cNvPr>
          <p:cNvSpPr txBox="1"/>
          <p:nvPr/>
        </p:nvSpPr>
        <p:spPr>
          <a:xfrm>
            <a:off x="191344" y="188640"/>
            <a:ext cx="5184576" cy="584775"/>
          </a:xfrm>
          <a:prstGeom prst="rect">
            <a:avLst/>
          </a:prstGeom>
          <a:noFill/>
        </p:spPr>
        <p:txBody>
          <a:bodyPr wrap="square" rtlCol="0">
            <a:spAutoFit/>
          </a:bodyPr>
          <a:lstStyle/>
          <a:p>
            <a:pPr algn="ctr"/>
            <a:r>
              <a:rPr lang="en-US" sz="3200" dirty="0">
                <a:solidFill>
                  <a:schemeClr val="bg1"/>
                </a:solidFill>
              </a:rPr>
              <a:t>How to declare variables</a:t>
            </a:r>
            <a:endParaRPr lang="nl-NL" sz="3200" dirty="0">
              <a:solidFill>
                <a:schemeClr val="bg1"/>
              </a:solidFill>
            </a:endParaRPr>
          </a:p>
        </p:txBody>
      </p:sp>
      <p:sp>
        <p:nvSpPr>
          <p:cNvPr id="9" name="TextBox 8">
            <a:extLst>
              <a:ext uri="{FF2B5EF4-FFF2-40B4-BE49-F238E27FC236}">
                <a16:creationId xmlns:a16="http://schemas.microsoft.com/office/drawing/2014/main" id="{08C2C170-EA52-4606-9D2A-DB14B19031EC}"/>
              </a:ext>
            </a:extLst>
          </p:cNvPr>
          <p:cNvSpPr txBox="1"/>
          <p:nvPr/>
        </p:nvSpPr>
        <p:spPr>
          <a:xfrm>
            <a:off x="119336" y="1548777"/>
            <a:ext cx="3673908" cy="369332"/>
          </a:xfrm>
          <a:prstGeom prst="rect">
            <a:avLst/>
          </a:prstGeom>
          <a:noFill/>
        </p:spPr>
        <p:txBody>
          <a:bodyPr wrap="square">
            <a:spAutoFit/>
          </a:bodyPr>
          <a:lstStyle/>
          <a:p>
            <a:r>
              <a:rPr lang="en-US" sz="1800" b="1" dirty="0">
                <a:solidFill>
                  <a:srgbClr val="0070AD"/>
                </a:solidFill>
              </a:rPr>
              <a:t>let</a:t>
            </a:r>
            <a:r>
              <a:rPr lang="en-US" sz="1800" dirty="0">
                <a:solidFill>
                  <a:schemeClr val="bg1"/>
                </a:solidFill>
              </a:rPr>
              <a:t> – block-scoped local variable</a:t>
            </a:r>
            <a:endParaRPr lang="nl-NL" sz="1800" dirty="0"/>
          </a:p>
        </p:txBody>
      </p:sp>
      <p:sp>
        <p:nvSpPr>
          <p:cNvPr id="10" name="TextBox 9">
            <a:extLst>
              <a:ext uri="{FF2B5EF4-FFF2-40B4-BE49-F238E27FC236}">
                <a16:creationId xmlns:a16="http://schemas.microsoft.com/office/drawing/2014/main" id="{1246BE97-2FC2-4407-8650-A45CDD988A36}"/>
              </a:ext>
            </a:extLst>
          </p:cNvPr>
          <p:cNvSpPr txBox="1"/>
          <p:nvPr/>
        </p:nvSpPr>
        <p:spPr>
          <a:xfrm>
            <a:off x="6888088" y="1437193"/>
            <a:ext cx="5832648" cy="369332"/>
          </a:xfrm>
          <a:prstGeom prst="rect">
            <a:avLst/>
          </a:prstGeom>
          <a:noFill/>
        </p:spPr>
        <p:txBody>
          <a:bodyPr wrap="square">
            <a:spAutoFit/>
          </a:bodyPr>
          <a:lstStyle/>
          <a:p>
            <a:r>
              <a:rPr lang="en-US" sz="1800" b="1" dirty="0">
                <a:solidFill>
                  <a:srgbClr val="0070AD"/>
                </a:solidFill>
              </a:rPr>
              <a:t>var</a:t>
            </a:r>
            <a:r>
              <a:rPr lang="en-US" sz="1800" dirty="0">
                <a:solidFill>
                  <a:schemeClr val="bg1"/>
                </a:solidFill>
              </a:rPr>
              <a:t> – </a:t>
            </a:r>
            <a:r>
              <a:rPr lang="nl-NL" b="0" i="0" dirty="0">
                <a:solidFill>
                  <a:srgbClr val="FFFFFF"/>
                </a:solidFill>
                <a:effectLst/>
              </a:rPr>
              <a:t>function-scoped or globally-scoped variable</a:t>
            </a:r>
            <a:endParaRPr lang="nl-NL" sz="1800" dirty="0">
              <a:solidFill>
                <a:srgbClr val="FFFFFF"/>
              </a:solidFill>
            </a:endParaRPr>
          </a:p>
        </p:txBody>
      </p:sp>
      <p:pic>
        <p:nvPicPr>
          <p:cNvPr id="16" name="Picture 15">
            <a:extLst>
              <a:ext uri="{FF2B5EF4-FFF2-40B4-BE49-F238E27FC236}">
                <a16:creationId xmlns:a16="http://schemas.microsoft.com/office/drawing/2014/main" id="{419BB299-4C07-4A3B-A061-29D70AF91272}"/>
              </a:ext>
            </a:extLst>
          </p:cNvPr>
          <p:cNvPicPr>
            <a:picLocks noChangeAspect="1"/>
          </p:cNvPicPr>
          <p:nvPr/>
        </p:nvPicPr>
        <p:blipFill>
          <a:blip r:embed="rId2"/>
          <a:stretch>
            <a:fillRect/>
          </a:stretch>
        </p:blipFill>
        <p:spPr>
          <a:xfrm>
            <a:off x="338434" y="1961617"/>
            <a:ext cx="4890396" cy="1929047"/>
          </a:xfrm>
          <a:prstGeom prst="rect">
            <a:avLst/>
          </a:prstGeom>
        </p:spPr>
      </p:pic>
      <p:pic>
        <p:nvPicPr>
          <p:cNvPr id="18" name="Picture 17">
            <a:extLst>
              <a:ext uri="{FF2B5EF4-FFF2-40B4-BE49-F238E27FC236}">
                <a16:creationId xmlns:a16="http://schemas.microsoft.com/office/drawing/2014/main" id="{66B20C5A-1E0B-46E7-8593-AEF24EEE001C}"/>
              </a:ext>
            </a:extLst>
          </p:cNvPr>
          <p:cNvPicPr>
            <a:picLocks noChangeAspect="1"/>
          </p:cNvPicPr>
          <p:nvPr/>
        </p:nvPicPr>
        <p:blipFill>
          <a:blip r:embed="rId3"/>
          <a:stretch>
            <a:fillRect/>
          </a:stretch>
        </p:blipFill>
        <p:spPr>
          <a:xfrm>
            <a:off x="7411758" y="1844824"/>
            <a:ext cx="4354760" cy="2162634"/>
          </a:xfrm>
          <a:prstGeom prst="rect">
            <a:avLst/>
          </a:prstGeom>
        </p:spPr>
      </p:pic>
      <p:sp>
        <p:nvSpPr>
          <p:cNvPr id="19" name="TextBox 18">
            <a:extLst>
              <a:ext uri="{FF2B5EF4-FFF2-40B4-BE49-F238E27FC236}">
                <a16:creationId xmlns:a16="http://schemas.microsoft.com/office/drawing/2014/main" id="{D1DDD641-EE2E-44AD-B06A-ACB5BB1C2A48}"/>
              </a:ext>
            </a:extLst>
          </p:cNvPr>
          <p:cNvSpPr txBox="1"/>
          <p:nvPr/>
        </p:nvSpPr>
        <p:spPr>
          <a:xfrm>
            <a:off x="4505544" y="4293096"/>
            <a:ext cx="4110736" cy="646331"/>
          </a:xfrm>
          <a:prstGeom prst="rect">
            <a:avLst/>
          </a:prstGeom>
          <a:noFill/>
        </p:spPr>
        <p:txBody>
          <a:bodyPr wrap="square">
            <a:spAutoFit/>
          </a:bodyPr>
          <a:lstStyle/>
          <a:p>
            <a:r>
              <a:rPr lang="en-US" sz="1800" b="1" dirty="0">
                <a:solidFill>
                  <a:srgbClr val="0070AD"/>
                </a:solidFill>
              </a:rPr>
              <a:t>const</a:t>
            </a:r>
            <a:r>
              <a:rPr lang="en-US" sz="1800" dirty="0">
                <a:solidFill>
                  <a:schemeClr val="bg1"/>
                </a:solidFill>
              </a:rPr>
              <a:t> – block-scoped local variable.</a:t>
            </a:r>
            <a:br>
              <a:rPr lang="en-US" sz="1800" dirty="0">
                <a:solidFill>
                  <a:schemeClr val="bg1"/>
                </a:solidFill>
              </a:rPr>
            </a:br>
            <a:r>
              <a:rPr lang="en-US" sz="1800" dirty="0">
                <a:solidFill>
                  <a:schemeClr val="bg1"/>
                </a:solidFill>
              </a:rPr>
              <a:t>	Value canno</a:t>
            </a:r>
            <a:r>
              <a:rPr lang="en-US" dirty="0">
                <a:solidFill>
                  <a:schemeClr val="bg1"/>
                </a:solidFill>
              </a:rPr>
              <a:t>t be mutated</a:t>
            </a:r>
            <a:endParaRPr lang="nl-NL" sz="1800" dirty="0"/>
          </a:p>
        </p:txBody>
      </p:sp>
      <p:pic>
        <p:nvPicPr>
          <p:cNvPr id="23" name="Picture 22">
            <a:extLst>
              <a:ext uri="{FF2B5EF4-FFF2-40B4-BE49-F238E27FC236}">
                <a16:creationId xmlns:a16="http://schemas.microsoft.com/office/drawing/2014/main" id="{B62E373C-DE8A-4CC9-A8C1-6D5D8738D0A0}"/>
              </a:ext>
            </a:extLst>
          </p:cNvPr>
          <p:cNvPicPr>
            <a:picLocks noChangeAspect="1"/>
          </p:cNvPicPr>
          <p:nvPr/>
        </p:nvPicPr>
        <p:blipFill>
          <a:blip r:embed="rId4"/>
          <a:stretch>
            <a:fillRect/>
          </a:stretch>
        </p:blipFill>
        <p:spPr>
          <a:xfrm>
            <a:off x="3140295" y="5115510"/>
            <a:ext cx="2121674" cy="644560"/>
          </a:xfrm>
          <a:prstGeom prst="rect">
            <a:avLst/>
          </a:prstGeom>
        </p:spPr>
      </p:pic>
      <p:pic>
        <p:nvPicPr>
          <p:cNvPr id="25" name="Picture 24">
            <a:extLst>
              <a:ext uri="{FF2B5EF4-FFF2-40B4-BE49-F238E27FC236}">
                <a16:creationId xmlns:a16="http://schemas.microsoft.com/office/drawing/2014/main" id="{6A649EDB-CFC5-4648-A143-8C6A46A31A1C}"/>
              </a:ext>
            </a:extLst>
          </p:cNvPr>
          <p:cNvPicPr>
            <a:picLocks noChangeAspect="1"/>
          </p:cNvPicPr>
          <p:nvPr/>
        </p:nvPicPr>
        <p:blipFill>
          <a:blip r:embed="rId5"/>
          <a:stretch>
            <a:fillRect/>
          </a:stretch>
        </p:blipFill>
        <p:spPr>
          <a:xfrm>
            <a:off x="5879976" y="4969220"/>
            <a:ext cx="5001274" cy="928184"/>
          </a:xfrm>
          <a:prstGeom prst="rect">
            <a:avLst/>
          </a:prstGeom>
        </p:spPr>
      </p:pic>
    </p:spTree>
    <p:extLst>
      <p:ext uri="{BB962C8B-B14F-4D97-AF65-F5344CB8AC3E}">
        <p14:creationId xmlns:p14="http://schemas.microsoft.com/office/powerpoint/2010/main" val="1375607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38C179-A63A-4C90-AE8E-CA1984B4A38F}"/>
              </a:ext>
            </a:extLst>
          </p:cNvPr>
          <p:cNvSpPr txBox="1"/>
          <p:nvPr/>
        </p:nvSpPr>
        <p:spPr>
          <a:xfrm>
            <a:off x="191344" y="188640"/>
            <a:ext cx="3425870" cy="584775"/>
          </a:xfrm>
          <a:prstGeom prst="rect">
            <a:avLst/>
          </a:prstGeom>
          <a:noFill/>
        </p:spPr>
        <p:txBody>
          <a:bodyPr wrap="square" rtlCol="0">
            <a:spAutoFit/>
          </a:bodyPr>
          <a:lstStyle/>
          <a:p>
            <a:pPr algn="ctr"/>
            <a:r>
              <a:rPr lang="en-US" sz="3200" dirty="0">
                <a:solidFill>
                  <a:schemeClr val="bg1"/>
                </a:solidFill>
              </a:rPr>
              <a:t>That’s not all…</a:t>
            </a:r>
            <a:endParaRPr lang="nl-NL" sz="3200" dirty="0">
              <a:solidFill>
                <a:schemeClr val="bg1"/>
              </a:solidFill>
            </a:endParaRPr>
          </a:p>
        </p:txBody>
      </p:sp>
      <p:pic>
        <p:nvPicPr>
          <p:cNvPr id="7" name="Picture 6">
            <a:extLst>
              <a:ext uri="{FF2B5EF4-FFF2-40B4-BE49-F238E27FC236}">
                <a16:creationId xmlns:a16="http://schemas.microsoft.com/office/drawing/2014/main" id="{1EF695BD-06E9-44CD-8D4B-AAEDE078B1B8}"/>
              </a:ext>
            </a:extLst>
          </p:cNvPr>
          <p:cNvPicPr>
            <a:picLocks noChangeAspect="1"/>
          </p:cNvPicPr>
          <p:nvPr/>
        </p:nvPicPr>
        <p:blipFill>
          <a:blip r:embed="rId3"/>
          <a:stretch>
            <a:fillRect/>
          </a:stretch>
        </p:blipFill>
        <p:spPr>
          <a:xfrm>
            <a:off x="695400" y="1700808"/>
            <a:ext cx="1478408" cy="3734124"/>
          </a:xfrm>
          <a:prstGeom prst="rect">
            <a:avLst/>
          </a:prstGeom>
        </p:spPr>
      </p:pic>
      <p:sp>
        <p:nvSpPr>
          <p:cNvPr id="9" name="TextBox 8">
            <a:extLst>
              <a:ext uri="{FF2B5EF4-FFF2-40B4-BE49-F238E27FC236}">
                <a16:creationId xmlns:a16="http://schemas.microsoft.com/office/drawing/2014/main" id="{D2FBFAEA-576C-41EE-B205-2615A6A23A18}"/>
              </a:ext>
            </a:extLst>
          </p:cNvPr>
          <p:cNvSpPr txBox="1"/>
          <p:nvPr/>
        </p:nvSpPr>
        <p:spPr>
          <a:xfrm>
            <a:off x="-384720" y="936948"/>
            <a:ext cx="3425870" cy="584775"/>
          </a:xfrm>
          <a:prstGeom prst="rect">
            <a:avLst/>
          </a:prstGeom>
          <a:noFill/>
        </p:spPr>
        <p:txBody>
          <a:bodyPr wrap="square" rtlCol="0">
            <a:spAutoFit/>
          </a:bodyPr>
          <a:lstStyle/>
          <a:p>
            <a:pPr algn="ctr"/>
            <a:r>
              <a:rPr lang="en-US" sz="3200" dirty="0">
                <a:solidFill>
                  <a:schemeClr val="bg1"/>
                </a:solidFill>
              </a:rPr>
              <a:t>Truthy</a:t>
            </a:r>
            <a:endParaRPr lang="nl-NL" sz="3200" dirty="0">
              <a:solidFill>
                <a:schemeClr val="bg1"/>
              </a:solidFill>
            </a:endParaRPr>
          </a:p>
        </p:txBody>
      </p:sp>
      <p:sp>
        <p:nvSpPr>
          <p:cNvPr id="10" name="Rectangle 9">
            <a:extLst>
              <a:ext uri="{FF2B5EF4-FFF2-40B4-BE49-F238E27FC236}">
                <a16:creationId xmlns:a16="http://schemas.microsoft.com/office/drawing/2014/main" id="{122AC48F-6B49-4C63-A0DC-C6E02078E79D}"/>
              </a:ext>
            </a:extLst>
          </p:cNvPr>
          <p:cNvSpPr/>
          <p:nvPr/>
        </p:nvSpPr>
        <p:spPr>
          <a:xfrm>
            <a:off x="3408780" y="1098141"/>
            <a:ext cx="72008" cy="46617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2" name="TextBox 11">
            <a:extLst>
              <a:ext uri="{FF2B5EF4-FFF2-40B4-BE49-F238E27FC236}">
                <a16:creationId xmlns:a16="http://schemas.microsoft.com/office/drawing/2014/main" id="{1DD33F0A-C7B5-4608-BC76-B9F5B013936D}"/>
              </a:ext>
            </a:extLst>
          </p:cNvPr>
          <p:cNvSpPr txBox="1"/>
          <p:nvPr/>
        </p:nvSpPr>
        <p:spPr>
          <a:xfrm>
            <a:off x="3391764" y="936948"/>
            <a:ext cx="3425870" cy="584775"/>
          </a:xfrm>
          <a:prstGeom prst="rect">
            <a:avLst/>
          </a:prstGeom>
          <a:noFill/>
        </p:spPr>
        <p:txBody>
          <a:bodyPr wrap="square" rtlCol="0">
            <a:spAutoFit/>
          </a:bodyPr>
          <a:lstStyle/>
          <a:p>
            <a:pPr algn="ctr"/>
            <a:r>
              <a:rPr lang="en-US" sz="3200" dirty="0" err="1">
                <a:solidFill>
                  <a:schemeClr val="bg1"/>
                </a:solidFill>
              </a:rPr>
              <a:t>Falsy</a:t>
            </a:r>
            <a:endParaRPr lang="nl-NL" sz="3200" dirty="0">
              <a:solidFill>
                <a:schemeClr val="bg1"/>
              </a:solidFill>
            </a:endParaRPr>
          </a:p>
        </p:txBody>
      </p:sp>
      <p:pic>
        <p:nvPicPr>
          <p:cNvPr id="15" name="Picture 14">
            <a:extLst>
              <a:ext uri="{FF2B5EF4-FFF2-40B4-BE49-F238E27FC236}">
                <a16:creationId xmlns:a16="http://schemas.microsoft.com/office/drawing/2014/main" id="{755D4E39-36BC-45E5-B6C8-11E1E85C9B8D}"/>
              </a:ext>
            </a:extLst>
          </p:cNvPr>
          <p:cNvPicPr>
            <a:picLocks noChangeAspect="1"/>
          </p:cNvPicPr>
          <p:nvPr/>
        </p:nvPicPr>
        <p:blipFill>
          <a:blip r:embed="rId4"/>
          <a:stretch>
            <a:fillRect/>
          </a:stretch>
        </p:blipFill>
        <p:spPr>
          <a:xfrm>
            <a:off x="4109054" y="1685256"/>
            <a:ext cx="2027728" cy="3715168"/>
          </a:xfrm>
          <a:prstGeom prst="rect">
            <a:avLst/>
          </a:prstGeom>
        </p:spPr>
      </p:pic>
      <p:sp>
        <p:nvSpPr>
          <p:cNvPr id="17" name="Rectangle 16">
            <a:extLst>
              <a:ext uri="{FF2B5EF4-FFF2-40B4-BE49-F238E27FC236}">
                <a16:creationId xmlns:a16="http://schemas.microsoft.com/office/drawing/2014/main" id="{CDD32C50-CFF8-4DB5-A194-F5F0D4574D98}"/>
              </a:ext>
            </a:extLst>
          </p:cNvPr>
          <p:cNvSpPr/>
          <p:nvPr/>
        </p:nvSpPr>
        <p:spPr>
          <a:xfrm>
            <a:off x="6945652" y="1098141"/>
            <a:ext cx="72008" cy="46617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8" name="TextBox 17">
            <a:extLst>
              <a:ext uri="{FF2B5EF4-FFF2-40B4-BE49-F238E27FC236}">
                <a16:creationId xmlns:a16="http://schemas.microsoft.com/office/drawing/2014/main" id="{E406912E-B9AD-4882-B92D-A6B7B7C146FB}"/>
              </a:ext>
            </a:extLst>
          </p:cNvPr>
          <p:cNvSpPr txBox="1"/>
          <p:nvPr/>
        </p:nvSpPr>
        <p:spPr>
          <a:xfrm>
            <a:off x="7479409" y="934608"/>
            <a:ext cx="3425870" cy="584775"/>
          </a:xfrm>
          <a:prstGeom prst="rect">
            <a:avLst/>
          </a:prstGeom>
          <a:noFill/>
        </p:spPr>
        <p:txBody>
          <a:bodyPr wrap="square" rtlCol="0">
            <a:spAutoFit/>
          </a:bodyPr>
          <a:lstStyle/>
          <a:p>
            <a:pPr algn="ctr"/>
            <a:r>
              <a:rPr lang="en-US" sz="3200" dirty="0">
                <a:solidFill>
                  <a:schemeClr val="bg1"/>
                </a:solidFill>
              </a:rPr>
              <a:t>Type coercion</a:t>
            </a:r>
            <a:endParaRPr lang="nl-NL" sz="3200" dirty="0">
              <a:solidFill>
                <a:schemeClr val="bg1"/>
              </a:solidFill>
            </a:endParaRPr>
          </a:p>
        </p:txBody>
      </p:sp>
      <p:pic>
        <p:nvPicPr>
          <p:cNvPr id="20" name="Picture 2" descr="Confused Nick Young / Swaggy P | Know Your Meme">
            <a:extLst>
              <a:ext uri="{FF2B5EF4-FFF2-40B4-BE49-F238E27FC236}">
                <a16:creationId xmlns:a16="http://schemas.microsoft.com/office/drawing/2014/main" id="{7E4F1DF9-E13A-4530-9F8D-183C29C14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344" y="5290261"/>
            <a:ext cx="2787092" cy="15677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FD92018-85C9-48AD-90E0-1840893A8194}"/>
              </a:ext>
            </a:extLst>
          </p:cNvPr>
          <p:cNvPicPr>
            <a:picLocks noChangeAspect="1"/>
          </p:cNvPicPr>
          <p:nvPr/>
        </p:nvPicPr>
        <p:blipFill>
          <a:blip r:embed="rId6"/>
          <a:stretch>
            <a:fillRect/>
          </a:stretch>
        </p:blipFill>
        <p:spPr>
          <a:xfrm>
            <a:off x="7185264" y="1519383"/>
            <a:ext cx="4833758" cy="3635055"/>
          </a:xfrm>
          <a:prstGeom prst="rect">
            <a:avLst/>
          </a:prstGeom>
        </p:spPr>
      </p:pic>
      <p:sp>
        <p:nvSpPr>
          <p:cNvPr id="25" name="TextBox 24">
            <a:extLst>
              <a:ext uri="{FF2B5EF4-FFF2-40B4-BE49-F238E27FC236}">
                <a16:creationId xmlns:a16="http://schemas.microsoft.com/office/drawing/2014/main" id="{14F4AF2D-4204-4A81-9D9A-650429A22C2D}"/>
              </a:ext>
            </a:extLst>
          </p:cNvPr>
          <p:cNvSpPr txBox="1"/>
          <p:nvPr/>
        </p:nvSpPr>
        <p:spPr>
          <a:xfrm>
            <a:off x="820117" y="5704798"/>
            <a:ext cx="1368152" cy="369332"/>
          </a:xfrm>
          <a:prstGeom prst="rect">
            <a:avLst/>
          </a:prstGeom>
          <a:noFill/>
        </p:spPr>
        <p:txBody>
          <a:bodyPr wrap="square">
            <a:spAutoFit/>
          </a:bodyPr>
          <a:lstStyle/>
          <a:p>
            <a:r>
              <a:rPr lang="en-US" dirty="0">
                <a:solidFill>
                  <a:srgbClr val="FF8E12"/>
                </a:solidFill>
                <a:hlinkClick r:id="rId7">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26" name="TextBox 25">
            <a:extLst>
              <a:ext uri="{FF2B5EF4-FFF2-40B4-BE49-F238E27FC236}">
                <a16:creationId xmlns:a16="http://schemas.microsoft.com/office/drawing/2014/main" id="{F62F02D4-7BC3-4C6B-A985-AB4F980FDBC0}"/>
              </a:ext>
            </a:extLst>
          </p:cNvPr>
          <p:cNvSpPr txBox="1"/>
          <p:nvPr/>
        </p:nvSpPr>
        <p:spPr>
          <a:xfrm>
            <a:off x="4672375" y="5704798"/>
            <a:ext cx="1368152" cy="369332"/>
          </a:xfrm>
          <a:prstGeom prst="rect">
            <a:avLst/>
          </a:prstGeom>
          <a:noFill/>
        </p:spPr>
        <p:txBody>
          <a:bodyPr wrap="square">
            <a:spAutoFit/>
          </a:bodyPr>
          <a:lstStyle/>
          <a:p>
            <a:r>
              <a:rPr lang="en-US" dirty="0">
                <a:solidFill>
                  <a:srgbClr val="FF8E12"/>
                </a:solidFill>
                <a:hlinkClick r:id="rId8">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27" name="TextBox 26">
            <a:extLst>
              <a:ext uri="{FF2B5EF4-FFF2-40B4-BE49-F238E27FC236}">
                <a16:creationId xmlns:a16="http://schemas.microsoft.com/office/drawing/2014/main" id="{192D4AF2-B672-4F6F-BBBA-D9C6855A0BCB}"/>
              </a:ext>
            </a:extLst>
          </p:cNvPr>
          <p:cNvSpPr txBox="1"/>
          <p:nvPr/>
        </p:nvSpPr>
        <p:spPr>
          <a:xfrm>
            <a:off x="7531135" y="5428322"/>
            <a:ext cx="1368152" cy="369332"/>
          </a:xfrm>
          <a:prstGeom prst="rect">
            <a:avLst/>
          </a:prstGeom>
          <a:noFill/>
        </p:spPr>
        <p:txBody>
          <a:bodyPr wrap="square">
            <a:spAutoFit/>
          </a:bodyPr>
          <a:lstStyle/>
          <a:p>
            <a:r>
              <a:rPr lang="en-US" dirty="0">
                <a:solidFill>
                  <a:srgbClr val="FF8E12"/>
                </a:solidFill>
                <a:hlinkClick r:id="rId9">
                  <a:extLst>
                    <a:ext uri="{A12FA001-AC4F-418D-AE19-62706E023703}">
                      <ahyp:hlinkClr xmlns:ahyp="http://schemas.microsoft.com/office/drawing/2018/hyperlinkcolor" val="tx"/>
                    </a:ext>
                  </a:extLst>
                </a:hlinkClick>
              </a:rPr>
              <a:t>Read here</a:t>
            </a:r>
            <a:endParaRPr lang="nl-NL" dirty="0">
              <a:solidFill>
                <a:srgbClr val="FF8E12"/>
              </a:solidFill>
            </a:endParaRPr>
          </a:p>
        </p:txBody>
      </p:sp>
    </p:spTree>
    <p:extLst>
      <p:ext uri="{BB962C8B-B14F-4D97-AF65-F5344CB8AC3E}">
        <p14:creationId xmlns:p14="http://schemas.microsoft.com/office/powerpoint/2010/main" val="1042183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27DED3-5AC5-45EE-8689-566C9E00BFA6}"/>
              </a:ext>
            </a:extLst>
          </p:cNvPr>
          <p:cNvSpPr txBox="1"/>
          <p:nvPr/>
        </p:nvSpPr>
        <p:spPr>
          <a:xfrm>
            <a:off x="335360" y="620688"/>
            <a:ext cx="3425870" cy="584775"/>
          </a:xfrm>
          <a:prstGeom prst="rect">
            <a:avLst/>
          </a:prstGeom>
          <a:noFill/>
        </p:spPr>
        <p:txBody>
          <a:bodyPr wrap="square" rtlCol="0">
            <a:spAutoFit/>
          </a:bodyPr>
          <a:lstStyle/>
          <a:p>
            <a:pPr algn="ctr"/>
            <a:r>
              <a:rPr lang="en-US" sz="3200" dirty="0">
                <a:solidFill>
                  <a:schemeClr val="bg1"/>
                </a:solidFill>
              </a:rPr>
              <a:t>Let’s talk arrays</a:t>
            </a:r>
            <a:endParaRPr lang="nl-NL" sz="3200" dirty="0">
              <a:solidFill>
                <a:schemeClr val="bg1"/>
              </a:solidFill>
            </a:endParaRPr>
          </a:p>
        </p:txBody>
      </p:sp>
      <p:pic>
        <p:nvPicPr>
          <p:cNvPr id="10242" name="Picture 2" descr="Shopping bag PNG image">
            <a:extLst>
              <a:ext uri="{FF2B5EF4-FFF2-40B4-BE49-F238E27FC236}">
                <a16:creationId xmlns:a16="http://schemas.microsoft.com/office/drawing/2014/main" id="{727B1453-392B-43C9-91C3-ADA521895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69" y="1700808"/>
            <a:ext cx="3273103" cy="38517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D9206C-89B3-4C87-B011-3CCA2D669407}"/>
              </a:ext>
            </a:extLst>
          </p:cNvPr>
          <p:cNvSpPr txBox="1"/>
          <p:nvPr/>
        </p:nvSpPr>
        <p:spPr>
          <a:xfrm>
            <a:off x="1487488" y="3273379"/>
            <a:ext cx="288032" cy="369332"/>
          </a:xfrm>
          <a:prstGeom prst="rect">
            <a:avLst/>
          </a:prstGeom>
          <a:noFill/>
        </p:spPr>
        <p:txBody>
          <a:bodyPr wrap="square" rtlCol="0">
            <a:spAutoFit/>
          </a:bodyPr>
          <a:lstStyle/>
          <a:p>
            <a:r>
              <a:rPr lang="en-US" dirty="0">
                <a:solidFill>
                  <a:srgbClr val="FF0000"/>
                </a:solidFill>
              </a:rPr>
              <a:t>1</a:t>
            </a:r>
            <a:endParaRPr lang="nl-NL" dirty="0">
              <a:solidFill>
                <a:srgbClr val="FF0000"/>
              </a:solidFill>
            </a:endParaRPr>
          </a:p>
        </p:txBody>
      </p:sp>
      <p:sp>
        <p:nvSpPr>
          <p:cNvPr id="9" name="TextBox 8">
            <a:extLst>
              <a:ext uri="{FF2B5EF4-FFF2-40B4-BE49-F238E27FC236}">
                <a16:creationId xmlns:a16="http://schemas.microsoft.com/office/drawing/2014/main" id="{B2C4B69D-AB9B-4826-A783-519F2B6FD51B}"/>
              </a:ext>
            </a:extLst>
          </p:cNvPr>
          <p:cNvSpPr txBox="1"/>
          <p:nvPr/>
        </p:nvSpPr>
        <p:spPr>
          <a:xfrm>
            <a:off x="1487488" y="3795111"/>
            <a:ext cx="288032" cy="369332"/>
          </a:xfrm>
          <a:prstGeom prst="rect">
            <a:avLst/>
          </a:prstGeom>
          <a:noFill/>
        </p:spPr>
        <p:txBody>
          <a:bodyPr wrap="square" rtlCol="0">
            <a:spAutoFit/>
          </a:bodyPr>
          <a:lstStyle/>
          <a:p>
            <a:r>
              <a:rPr lang="en-US" dirty="0">
                <a:solidFill>
                  <a:srgbClr val="FF0000"/>
                </a:solidFill>
              </a:rPr>
              <a:t>3</a:t>
            </a:r>
            <a:endParaRPr lang="nl-NL" dirty="0">
              <a:solidFill>
                <a:srgbClr val="FF0000"/>
              </a:solidFill>
            </a:endParaRPr>
          </a:p>
        </p:txBody>
      </p:sp>
      <p:sp>
        <p:nvSpPr>
          <p:cNvPr id="10" name="TextBox 9">
            <a:extLst>
              <a:ext uri="{FF2B5EF4-FFF2-40B4-BE49-F238E27FC236}">
                <a16:creationId xmlns:a16="http://schemas.microsoft.com/office/drawing/2014/main" id="{BED08EB5-8476-492D-B64C-4FCEC17A5884}"/>
              </a:ext>
            </a:extLst>
          </p:cNvPr>
          <p:cNvSpPr txBox="1"/>
          <p:nvPr/>
        </p:nvSpPr>
        <p:spPr>
          <a:xfrm>
            <a:off x="1965090" y="3257355"/>
            <a:ext cx="288032" cy="369332"/>
          </a:xfrm>
          <a:prstGeom prst="rect">
            <a:avLst/>
          </a:prstGeom>
          <a:noFill/>
        </p:spPr>
        <p:txBody>
          <a:bodyPr wrap="square" rtlCol="0">
            <a:spAutoFit/>
          </a:bodyPr>
          <a:lstStyle/>
          <a:p>
            <a:r>
              <a:rPr lang="en-US" dirty="0">
                <a:solidFill>
                  <a:srgbClr val="FF0000"/>
                </a:solidFill>
              </a:rPr>
              <a:t>6</a:t>
            </a:r>
            <a:endParaRPr lang="nl-NL" dirty="0">
              <a:solidFill>
                <a:srgbClr val="FF0000"/>
              </a:solidFill>
            </a:endParaRPr>
          </a:p>
        </p:txBody>
      </p:sp>
      <p:sp>
        <p:nvSpPr>
          <p:cNvPr id="11" name="TextBox 10">
            <a:extLst>
              <a:ext uri="{FF2B5EF4-FFF2-40B4-BE49-F238E27FC236}">
                <a16:creationId xmlns:a16="http://schemas.microsoft.com/office/drawing/2014/main" id="{71A127F6-C7EC-4B7C-A0FE-3B1F06B0F0A4}"/>
              </a:ext>
            </a:extLst>
          </p:cNvPr>
          <p:cNvSpPr txBox="1"/>
          <p:nvPr/>
        </p:nvSpPr>
        <p:spPr>
          <a:xfrm>
            <a:off x="1974826" y="3795111"/>
            <a:ext cx="520774" cy="369332"/>
          </a:xfrm>
          <a:prstGeom prst="rect">
            <a:avLst/>
          </a:prstGeom>
          <a:noFill/>
        </p:spPr>
        <p:txBody>
          <a:bodyPr wrap="square" rtlCol="0">
            <a:spAutoFit/>
          </a:bodyPr>
          <a:lstStyle/>
          <a:p>
            <a:r>
              <a:rPr lang="en-US" dirty="0">
                <a:solidFill>
                  <a:srgbClr val="FF0000"/>
                </a:solidFill>
              </a:rPr>
              <a:t>cat</a:t>
            </a:r>
            <a:endParaRPr lang="nl-NL" dirty="0">
              <a:solidFill>
                <a:srgbClr val="FF0000"/>
              </a:solidFill>
            </a:endParaRPr>
          </a:p>
        </p:txBody>
      </p:sp>
      <p:sp>
        <p:nvSpPr>
          <p:cNvPr id="12" name="TextBox 11">
            <a:extLst>
              <a:ext uri="{FF2B5EF4-FFF2-40B4-BE49-F238E27FC236}">
                <a16:creationId xmlns:a16="http://schemas.microsoft.com/office/drawing/2014/main" id="{059135BE-ADE6-495B-A156-A0A6E9B55FE1}"/>
              </a:ext>
            </a:extLst>
          </p:cNvPr>
          <p:cNvSpPr txBox="1"/>
          <p:nvPr/>
        </p:nvSpPr>
        <p:spPr>
          <a:xfrm>
            <a:off x="1421539" y="4517533"/>
            <a:ext cx="1375134" cy="369332"/>
          </a:xfrm>
          <a:prstGeom prst="rect">
            <a:avLst/>
          </a:prstGeom>
          <a:noFill/>
        </p:spPr>
        <p:txBody>
          <a:bodyPr wrap="square" rtlCol="0">
            <a:spAutoFit/>
          </a:bodyPr>
          <a:lstStyle/>
          <a:p>
            <a:r>
              <a:rPr lang="en-US" dirty="0">
                <a:solidFill>
                  <a:srgbClr val="FF0000"/>
                </a:solidFill>
              </a:rPr>
              <a:t>undefined</a:t>
            </a:r>
            <a:endParaRPr lang="nl-NL" dirty="0">
              <a:solidFill>
                <a:srgbClr val="FF0000"/>
              </a:solidFill>
            </a:endParaRPr>
          </a:p>
        </p:txBody>
      </p:sp>
      <p:sp>
        <p:nvSpPr>
          <p:cNvPr id="13" name="TextBox 12">
            <a:extLst>
              <a:ext uri="{FF2B5EF4-FFF2-40B4-BE49-F238E27FC236}">
                <a16:creationId xmlns:a16="http://schemas.microsoft.com/office/drawing/2014/main" id="{8E84D020-1105-4674-84ED-3A4051B86E52}"/>
              </a:ext>
            </a:extLst>
          </p:cNvPr>
          <p:cNvSpPr txBox="1"/>
          <p:nvPr/>
        </p:nvSpPr>
        <p:spPr>
          <a:xfrm>
            <a:off x="701458" y="1281554"/>
            <a:ext cx="4674461" cy="369332"/>
          </a:xfrm>
          <a:prstGeom prst="rect">
            <a:avLst/>
          </a:prstGeom>
          <a:noFill/>
        </p:spPr>
        <p:txBody>
          <a:bodyPr wrap="square" rtlCol="0">
            <a:spAutoFit/>
          </a:bodyPr>
          <a:lstStyle/>
          <a:p>
            <a:r>
              <a:rPr lang="en-US" dirty="0">
                <a:solidFill>
                  <a:schemeClr val="bg1"/>
                </a:solidFill>
              </a:rPr>
              <a:t>Let </a:t>
            </a:r>
            <a:r>
              <a:rPr lang="en-US" dirty="0" err="1">
                <a:solidFill>
                  <a:schemeClr val="bg1"/>
                </a:solidFill>
              </a:rPr>
              <a:t>numberBag</a:t>
            </a:r>
            <a:r>
              <a:rPr lang="en-US" dirty="0">
                <a:solidFill>
                  <a:schemeClr val="bg1"/>
                </a:solidFill>
              </a:rPr>
              <a:t> = [1, 3, 6, ‘cat’, undefined]</a:t>
            </a:r>
            <a:endParaRPr lang="nl-NL" dirty="0">
              <a:solidFill>
                <a:schemeClr val="bg1"/>
              </a:solidFill>
            </a:endParaRPr>
          </a:p>
        </p:txBody>
      </p:sp>
      <p:sp>
        <p:nvSpPr>
          <p:cNvPr id="14" name="TextBox 13">
            <a:extLst>
              <a:ext uri="{FF2B5EF4-FFF2-40B4-BE49-F238E27FC236}">
                <a16:creationId xmlns:a16="http://schemas.microsoft.com/office/drawing/2014/main" id="{E5AE2328-D695-4809-AC4B-F45258970FB4}"/>
              </a:ext>
            </a:extLst>
          </p:cNvPr>
          <p:cNvSpPr txBox="1"/>
          <p:nvPr/>
        </p:nvSpPr>
        <p:spPr>
          <a:xfrm>
            <a:off x="459442" y="5628657"/>
            <a:ext cx="4674461" cy="369332"/>
          </a:xfrm>
          <a:prstGeom prst="rect">
            <a:avLst/>
          </a:prstGeom>
          <a:noFill/>
        </p:spPr>
        <p:txBody>
          <a:bodyPr wrap="square" rtlCol="0">
            <a:spAutoFit/>
          </a:bodyPr>
          <a:lstStyle/>
          <a:p>
            <a:r>
              <a:rPr lang="en-US" dirty="0" err="1">
                <a:solidFill>
                  <a:schemeClr val="bg1"/>
                </a:solidFill>
              </a:rPr>
              <a:t>numberBag</a:t>
            </a:r>
            <a:r>
              <a:rPr lang="en-US" dirty="0">
                <a:solidFill>
                  <a:schemeClr val="bg1"/>
                </a:solidFill>
              </a:rPr>
              <a:t>[0] = 1, </a:t>
            </a:r>
            <a:r>
              <a:rPr lang="en-US" dirty="0" err="1">
                <a:solidFill>
                  <a:schemeClr val="bg1"/>
                </a:solidFill>
              </a:rPr>
              <a:t>numberBag</a:t>
            </a:r>
            <a:r>
              <a:rPr lang="en-US" dirty="0">
                <a:solidFill>
                  <a:schemeClr val="bg1"/>
                </a:solidFill>
              </a:rPr>
              <a:t>[2] = 6</a:t>
            </a:r>
            <a:endParaRPr lang="nl-NL" dirty="0">
              <a:solidFill>
                <a:schemeClr val="bg1"/>
              </a:solidFill>
            </a:endParaRPr>
          </a:p>
        </p:txBody>
      </p:sp>
      <p:sp>
        <p:nvSpPr>
          <p:cNvPr id="8" name="Arrow: Right 7">
            <a:extLst>
              <a:ext uri="{FF2B5EF4-FFF2-40B4-BE49-F238E27FC236}">
                <a16:creationId xmlns:a16="http://schemas.microsoft.com/office/drawing/2014/main" id="{0DE9B095-AA44-45D5-B04E-F6BEEDA09734}"/>
              </a:ext>
            </a:extLst>
          </p:cNvPr>
          <p:cNvSpPr/>
          <p:nvPr/>
        </p:nvSpPr>
        <p:spPr>
          <a:xfrm>
            <a:off x="4341815" y="3318675"/>
            <a:ext cx="1584176"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6" name="TextBox 15">
            <a:extLst>
              <a:ext uri="{FF2B5EF4-FFF2-40B4-BE49-F238E27FC236}">
                <a16:creationId xmlns:a16="http://schemas.microsoft.com/office/drawing/2014/main" id="{9AA7B701-885A-4ACD-A43F-0836B2D31656}"/>
              </a:ext>
            </a:extLst>
          </p:cNvPr>
          <p:cNvSpPr txBox="1"/>
          <p:nvPr/>
        </p:nvSpPr>
        <p:spPr>
          <a:xfrm>
            <a:off x="7536160" y="1173832"/>
            <a:ext cx="3425870" cy="400110"/>
          </a:xfrm>
          <a:prstGeom prst="rect">
            <a:avLst/>
          </a:prstGeom>
          <a:noFill/>
        </p:spPr>
        <p:txBody>
          <a:bodyPr wrap="square" rtlCol="0">
            <a:spAutoFit/>
          </a:bodyPr>
          <a:lstStyle/>
          <a:p>
            <a:pPr algn="ctr"/>
            <a:r>
              <a:rPr lang="en-US" sz="2000" dirty="0">
                <a:solidFill>
                  <a:schemeClr val="bg1"/>
                </a:solidFill>
              </a:rPr>
              <a:t>Array functions</a:t>
            </a:r>
            <a:endParaRPr lang="nl-NL" sz="2000" dirty="0">
              <a:solidFill>
                <a:schemeClr val="bg1"/>
              </a:solidFill>
            </a:endParaRPr>
          </a:p>
        </p:txBody>
      </p:sp>
      <p:sp>
        <p:nvSpPr>
          <p:cNvPr id="19" name="TextBox 18">
            <a:extLst>
              <a:ext uri="{FF2B5EF4-FFF2-40B4-BE49-F238E27FC236}">
                <a16:creationId xmlns:a16="http://schemas.microsoft.com/office/drawing/2014/main" id="{39BD8C48-035F-4BE6-9811-F00981559ACD}"/>
              </a:ext>
            </a:extLst>
          </p:cNvPr>
          <p:cNvSpPr txBox="1"/>
          <p:nvPr/>
        </p:nvSpPr>
        <p:spPr>
          <a:xfrm>
            <a:off x="8829723" y="5037247"/>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20" name="TextBox 19">
            <a:extLst>
              <a:ext uri="{FF2B5EF4-FFF2-40B4-BE49-F238E27FC236}">
                <a16:creationId xmlns:a16="http://schemas.microsoft.com/office/drawing/2014/main" id="{50052670-D256-44A5-BF3A-3DDF0B18452D}"/>
              </a:ext>
            </a:extLst>
          </p:cNvPr>
          <p:cNvSpPr txBox="1"/>
          <p:nvPr/>
        </p:nvSpPr>
        <p:spPr>
          <a:xfrm>
            <a:off x="7537226" y="2060848"/>
            <a:ext cx="4663754"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t>
            </a:r>
            <a:r>
              <a:rPr lang="en-US" dirty="0" err="1">
                <a:solidFill>
                  <a:schemeClr val="bg1"/>
                </a:solidFill>
              </a:rPr>
              <a:t>forEach</a:t>
            </a:r>
            <a:r>
              <a:rPr lang="en-US" dirty="0">
                <a:solidFill>
                  <a:schemeClr val="bg1"/>
                </a:solidFill>
              </a:rPr>
              <a:t>(</a:t>
            </a:r>
            <a:r>
              <a:rPr lang="en-US" dirty="0" err="1">
                <a:solidFill>
                  <a:schemeClr val="bg1"/>
                </a:solidFill>
              </a:rPr>
              <a:t>elem</a:t>
            </a:r>
            <a:r>
              <a:rPr lang="en-US" dirty="0">
                <a:solidFill>
                  <a:schemeClr val="bg1"/>
                </a:solidFill>
              </a:rPr>
              <a:t> =&gt; do </a:t>
            </a:r>
            <a:r>
              <a:rPr lang="en-US" dirty="0" err="1">
                <a:solidFill>
                  <a:schemeClr val="bg1"/>
                </a:solidFill>
              </a:rPr>
              <a:t>sth</a:t>
            </a:r>
            <a:r>
              <a:rPr lang="en-US" dirty="0">
                <a:solidFill>
                  <a:schemeClr val="bg1"/>
                </a:solidFill>
              </a:rPr>
              <a:t>)</a:t>
            </a:r>
          </a:p>
          <a:p>
            <a:pPr marL="742950" lvl="1" indent="-285750">
              <a:buFont typeface="Arial" panose="020B0604020202020204" pitchFamily="34" charset="0"/>
              <a:buChar char="•"/>
            </a:pPr>
            <a:r>
              <a:rPr lang="en-US" dirty="0">
                <a:solidFill>
                  <a:schemeClr val="bg1"/>
                </a:solidFill>
              </a:rPr>
              <a:t>iterates thru each element</a:t>
            </a:r>
          </a:p>
          <a:p>
            <a:pPr marL="285750" indent="-285750">
              <a:buFont typeface="Arial" panose="020B0604020202020204" pitchFamily="34" charset="0"/>
              <a:buChar char="•"/>
            </a:pPr>
            <a:r>
              <a:rPr lang="en-US" dirty="0">
                <a:solidFill>
                  <a:schemeClr val="bg1"/>
                </a:solidFill>
              </a:rPr>
              <a:t>.filter(</a:t>
            </a:r>
            <a:r>
              <a:rPr lang="en-US" dirty="0" err="1">
                <a:solidFill>
                  <a:schemeClr val="bg1"/>
                </a:solidFill>
              </a:rPr>
              <a:t>elem</a:t>
            </a:r>
            <a:r>
              <a:rPr lang="en-US" dirty="0">
                <a:solidFill>
                  <a:schemeClr val="bg1"/>
                </a:solidFill>
              </a:rPr>
              <a:t> =&gt; </a:t>
            </a:r>
            <a:r>
              <a:rPr lang="en-US" dirty="0" err="1">
                <a:solidFill>
                  <a:schemeClr val="bg1"/>
                </a:solidFill>
              </a:rPr>
              <a:t>elem</a:t>
            </a:r>
            <a:r>
              <a:rPr lang="en-US" dirty="0">
                <a:solidFill>
                  <a:schemeClr val="bg1"/>
                </a:solidFill>
              </a:rPr>
              <a:t> === 1)</a:t>
            </a:r>
          </a:p>
          <a:p>
            <a:pPr marL="742950" lvl="1" indent="-285750">
              <a:buFont typeface="Arial" panose="020B0604020202020204" pitchFamily="34" charset="0"/>
              <a:buChar char="•"/>
            </a:pPr>
            <a:r>
              <a:rPr lang="en-US" dirty="0">
                <a:solidFill>
                  <a:schemeClr val="bg1"/>
                </a:solidFill>
              </a:rPr>
              <a:t>Filters and returns only </a:t>
            </a:r>
            <a:r>
              <a:rPr lang="en-US" dirty="0" err="1">
                <a:solidFill>
                  <a:schemeClr val="bg1"/>
                </a:solidFill>
              </a:rPr>
              <a:t>elems</a:t>
            </a:r>
            <a:r>
              <a:rPr lang="en-US" dirty="0">
                <a:solidFill>
                  <a:schemeClr val="bg1"/>
                </a:solidFill>
              </a:rPr>
              <a:t> that satisfy the condition.</a:t>
            </a:r>
          </a:p>
          <a:p>
            <a:pPr marL="285750" indent="-285750">
              <a:buFont typeface="Arial" panose="020B0604020202020204" pitchFamily="34" charset="0"/>
              <a:buChar char="•"/>
            </a:pPr>
            <a:r>
              <a:rPr lang="en-US" dirty="0">
                <a:solidFill>
                  <a:schemeClr val="bg1"/>
                </a:solidFill>
              </a:rPr>
              <a:t>.map(</a:t>
            </a:r>
            <a:r>
              <a:rPr lang="en-US" dirty="0" err="1">
                <a:solidFill>
                  <a:schemeClr val="bg1"/>
                </a:solidFill>
              </a:rPr>
              <a:t>elem</a:t>
            </a:r>
            <a:r>
              <a:rPr lang="en-US" dirty="0">
                <a:solidFill>
                  <a:schemeClr val="bg1"/>
                </a:solidFill>
              </a:rPr>
              <a:t> =&gt; //transform) </a:t>
            </a:r>
          </a:p>
          <a:p>
            <a:pPr marL="742950" lvl="1" indent="-285750">
              <a:buFont typeface="Arial" panose="020B0604020202020204" pitchFamily="34" charset="0"/>
              <a:buChar char="•"/>
            </a:pPr>
            <a:r>
              <a:rPr lang="en-US" dirty="0">
                <a:solidFill>
                  <a:schemeClr val="bg1"/>
                </a:solidFill>
              </a:rPr>
              <a:t>Returns new array</a:t>
            </a:r>
          </a:p>
          <a:p>
            <a:endParaRPr lang="en-US" dirty="0">
              <a:solidFill>
                <a:schemeClr val="bg1"/>
              </a:solidFill>
            </a:endParaRPr>
          </a:p>
          <a:p>
            <a:endParaRPr lang="en-US" dirty="0">
              <a:solidFill>
                <a:schemeClr val="bg1"/>
              </a:solidFill>
            </a:endParaRPr>
          </a:p>
          <a:p>
            <a:r>
              <a:rPr lang="en-US" dirty="0">
                <a:solidFill>
                  <a:schemeClr val="bg1"/>
                </a:solidFill>
              </a:rPr>
              <a:t>… a loot of other functions. </a:t>
            </a:r>
            <a:endParaRPr lang="nl-NL" dirty="0">
              <a:solidFill>
                <a:schemeClr val="bg1"/>
              </a:solidFill>
            </a:endParaRPr>
          </a:p>
        </p:txBody>
      </p:sp>
      <p:sp>
        <p:nvSpPr>
          <p:cNvPr id="22" name="TextBox 21">
            <a:extLst>
              <a:ext uri="{FF2B5EF4-FFF2-40B4-BE49-F238E27FC236}">
                <a16:creationId xmlns:a16="http://schemas.microsoft.com/office/drawing/2014/main" id="{F9DFB42B-5772-4D0B-B264-55A41BD371F1}"/>
              </a:ext>
            </a:extLst>
          </p:cNvPr>
          <p:cNvSpPr txBox="1"/>
          <p:nvPr/>
        </p:nvSpPr>
        <p:spPr>
          <a:xfrm>
            <a:off x="7365899" y="1707112"/>
            <a:ext cx="1463824" cy="369332"/>
          </a:xfrm>
          <a:prstGeom prst="rect">
            <a:avLst/>
          </a:prstGeom>
          <a:noFill/>
        </p:spPr>
        <p:txBody>
          <a:bodyPr wrap="square">
            <a:spAutoFit/>
          </a:bodyPr>
          <a:lstStyle/>
          <a:p>
            <a:r>
              <a:rPr lang="en-US" dirty="0" err="1">
                <a:solidFill>
                  <a:schemeClr val="bg1"/>
                </a:solidFill>
              </a:rPr>
              <a:t>numberBag</a:t>
            </a:r>
            <a:endParaRPr lang="nl-NL" dirty="0"/>
          </a:p>
        </p:txBody>
      </p:sp>
    </p:spTree>
    <p:extLst>
      <p:ext uri="{BB962C8B-B14F-4D97-AF65-F5344CB8AC3E}">
        <p14:creationId xmlns:p14="http://schemas.microsoft.com/office/powerpoint/2010/main" val="1489037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4F8B1F-CEB0-4D02-B52E-9C81E3F1AEB7}"/>
              </a:ext>
            </a:extLst>
          </p:cNvPr>
          <p:cNvSpPr txBox="1"/>
          <p:nvPr/>
        </p:nvSpPr>
        <p:spPr>
          <a:xfrm>
            <a:off x="191344" y="188640"/>
            <a:ext cx="3456384" cy="584775"/>
          </a:xfrm>
          <a:prstGeom prst="rect">
            <a:avLst/>
          </a:prstGeom>
          <a:noFill/>
        </p:spPr>
        <p:txBody>
          <a:bodyPr wrap="square" rtlCol="0">
            <a:spAutoFit/>
          </a:bodyPr>
          <a:lstStyle/>
          <a:p>
            <a:pPr algn="ctr"/>
            <a:r>
              <a:rPr lang="en-US" sz="3200" dirty="0">
                <a:solidFill>
                  <a:schemeClr val="bg1"/>
                </a:solidFill>
              </a:rPr>
              <a:t>Practice Time!!!</a:t>
            </a:r>
            <a:endParaRPr lang="nl-NL" sz="3200" dirty="0">
              <a:solidFill>
                <a:schemeClr val="bg1"/>
              </a:solidFill>
            </a:endParaRPr>
          </a:p>
        </p:txBody>
      </p:sp>
      <p:sp>
        <p:nvSpPr>
          <p:cNvPr id="2" name="TextBox 1">
            <a:extLst>
              <a:ext uri="{FF2B5EF4-FFF2-40B4-BE49-F238E27FC236}">
                <a16:creationId xmlns:a16="http://schemas.microsoft.com/office/drawing/2014/main" id="{B10367A8-71C4-430E-A663-5F04B917036C}"/>
              </a:ext>
            </a:extLst>
          </p:cNvPr>
          <p:cNvSpPr txBox="1"/>
          <p:nvPr/>
        </p:nvSpPr>
        <p:spPr>
          <a:xfrm>
            <a:off x="479376" y="1043444"/>
            <a:ext cx="7056784" cy="369332"/>
          </a:xfrm>
          <a:prstGeom prst="rect">
            <a:avLst/>
          </a:prstGeom>
          <a:noFill/>
        </p:spPr>
        <p:txBody>
          <a:bodyPr wrap="square" rtlCol="0">
            <a:spAutoFit/>
          </a:bodyPr>
          <a:lstStyle/>
          <a:p>
            <a:r>
              <a:rPr lang="en-US" dirty="0">
                <a:solidFill>
                  <a:srgbClr val="FFFFFF"/>
                </a:solidFill>
              </a:rPr>
              <a:t>Find Exercises folder  and open ArrayFunctions.js file in </a:t>
            </a:r>
            <a:r>
              <a:rPr lang="en-US" dirty="0" err="1">
                <a:solidFill>
                  <a:srgbClr val="FFFFFF"/>
                </a:solidFill>
              </a:rPr>
              <a:t>VSCode</a:t>
            </a:r>
            <a:endParaRPr lang="nl-NL" dirty="0">
              <a:solidFill>
                <a:srgbClr val="FFFFFF"/>
              </a:solidFill>
            </a:endParaRPr>
          </a:p>
        </p:txBody>
      </p:sp>
    </p:spTree>
    <p:extLst>
      <p:ext uri="{BB962C8B-B14F-4D97-AF65-F5344CB8AC3E}">
        <p14:creationId xmlns:p14="http://schemas.microsoft.com/office/powerpoint/2010/main" val="135550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DB79E2-4530-4E9A-B7CB-E91475A1D62B}"/>
              </a:ext>
            </a:extLst>
          </p:cNvPr>
          <p:cNvSpPr txBox="1"/>
          <p:nvPr/>
        </p:nvSpPr>
        <p:spPr>
          <a:xfrm>
            <a:off x="4383065" y="2844225"/>
            <a:ext cx="3425870" cy="584775"/>
          </a:xfrm>
          <a:prstGeom prst="rect">
            <a:avLst/>
          </a:prstGeom>
          <a:noFill/>
        </p:spPr>
        <p:txBody>
          <a:bodyPr wrap="square" rtlCol="0">
            <a:spAutoFit/>
          </a:bodyPr>
          <a:lstStyle/>
          <a:p>
            <a:pPr algn="ctr"/>
            <a:r>
              <a:rPr lang="en-US" sz="3200" dirty="0">
                <a:solidFill>
                  <a:schemeClr val="bg1"/>
                </a:solidFill>
              </a:rPr>
              <a:t>Finally. LWC</a:t>
            </a:r>
            <a:endParaRPr lang="nl-NL" sz="3200" dirty="0">
              <a:solidFill>
                <a:schemeClr val="bg1"/>
              </a:solidFill>
            </a:endParaRPr>
          </a:p>
        </p:txBody>
      </p:sp>
    </p:spTree>
    <p:extLst>
      <p:ext uri="{BB962C8B-B14F-4D97-AF65-F5344CB8AC3E}">
        <p14:creationId xmlns:p14="http://schemas.microsoft.com/office/powerpoint/2010/main" val="3043001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DB79E2-4530-4E9A-B7CB-E91475A1D62B}"/>
              </a:ext>
            </a:extLst>
          </p:cNvPr>
          <p:cNvSpPr txBox="1"/>
          <p:nvPr/>
        </p:nvSpPr>
        <p:spPr>
          <a:xfrm>
            <a:off x="191344" y="404664"/>
            <a:ext cx="7056784" cy="584775"/>
          </a:xfrm>
          <a:prstGeom prst="rect">
            <a:avLst/>
          </a:prstGeom>
          <a:noFill/>
        </p:spPr>
        <p:txBody>
          <a:bodyPr wrap="square" rtlCol="0">
            <a:spAutoFit/>
          </a:bodyPr>
          <a:lstStyle/>
          <a:p>
            <a:pPr algn="ctr"/>
            <a:r>
              <a:rPr lang="en-US" sz="3200" dirty="0">
                <a:solidFill>
                  <a:schemeClr val="bg1"/>
                </a:solidFill>
              </a:rPr>
              <a:t>What is LWC and why do we need it? </a:t>
            </a:r>
            <a:endParaRPr lang="nl-NL" sz="3200" dirty="0">
              <a:solidFill>
                <a:schemeClr val="bg1"/>
              </a:solidFill>
            </a:endParaRPr>
          </a:p>
        </p:txBody>
      </p:sp>
      <p:pic>
        <p:nvPicPr>
          <p:cNvPr id="1026" name="Picture 2" descr="LWC vs. Aura: What Architects Need to Know | by Alba Rivas | Salesforce  Architects | Medium">
            <a:extLst>
              <a:ext uri="{FF2B5EF4-FFF2-40B4-BE49-F238E27FC236}">
                <a16:creationId xmlns:a16="http://schemas.microsoft.com/office/drawing/2014/main" id="{40A0400C-222D-47EA-9093-44148D545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1844824"/>
            <a:ext cx="4320480" cy="28843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BD0C18-ACA0-40A0-AC75-DE43648BDD98}"/>
              </a:ext>
            </a:extLst>
          </p:cNvPr>
          <p:cNvSpPr txBox="1"/>
          <p:nvPr/>
        </p:nvSpPr>
        <p:spPr>
          <a:xfrm>
            <a:off x="9048328" y="5425380"/>
            <a:ext cx="6096000" cy="369332"/>
          </a:xfrm>
          <a:prstGeom prst="rect">
            <a:avLst/>
          </a:prstGeom>
          <a:noFill/>
        </p:spPr>
        <p:txBody>
          <a:bodyPr wrap="square">
            <a:spAutoFit/>
          </a:bodyPr>
          <a:lstStyle/>
          <a:p>
            <a:r>
              <a:rPr lang="en-US" b="1" dirty="0">
                <a:solidFill>
                  <a:srgbClr val="FFC000"/>
                </a:solidFill>
                <a:hlinkClick r:id="rId3">
                  <a:extLst>
                    <a:ext uri="{A12FA001-AC4F-418D-AE19-62706E023703}">
                      <ahyp:hlinkClr xmlns:ahyp="http://schemas.microsoft.com/office/drawing/2018/hyperlinkcolor" val="tx"/>
                    </a:ext>
                  </a:extLst>
                </a:hlinkClick>
              </a:rPr>
              <a:t>Source</a:t>
            </a:r>
            <a:endParaRPr lang="nl-NL" b="1" dirty="0">
              <a:solidFill>
                <a:srgbClr val="FFC000"/>
              </a:solidFill>
            </a:endParaRPr>
          </a:p>
        </p:txBody>
      </p:sp>
      <p:sp>
        <p:nvSpPr>
          <p:cNvPr id="4" name="TextBox 3">
            <a:extLst>
              <a:ext uri="{FF2B5EF4-FFF2-40B4-BE49-F238E27FC236}">
                <a16:creationId xmlns:a16="http://schemas.microsoft.com/office/drawing/2014/main" id="{C3099F58-40EB-407B-9C64-5A0B8F17D35E}"/>
              </a:ext>
            </a:extLst>
          </p:cNvPr>
          <p:cNvSpPr txBox="1"/>
          <p:nvPr/>
        </p:nvSpPr>
        <p:spPr>
          <a:xfrm>
            <a:off x="335360" y="1412776"/>
            <a:ext cx="5472608" cy="3139321"/>
          </a:xfrm>
          <a:prstGeom prst="rect">
            <a:avLst/>
          </a:prstGeom>
          <a:noFill/>
        </p:spPr>
        <p:txBody>
          <a:bodyPr wrap="square" rtlCol="0">
            <a:spAutoFit/>
          </a:bodyPr>
          <a:lstStyle/>
          <a:p>
            <a:r>
              <a:rPr lang="nl-NL" b="0" i="0" dirty="0">
                <a:solidFill>
                  <a:srgbClr val="FFFFFF"/>
                </a:solidFill>
                <a:effectLst/>
              </a:rPr>
              <a:t>What?</a:t>
            </a:r>
          </a:p>
          <a:p>
            <a:pPr marL="285750" indent="-285750">
              <a:buFont typeface="Arial" panose="020B0604020202020204" pitchFamily="34" charset="0"/>
              <a:buChar char="•"/>
            </a:pPr>
            <a:r>
              <a:rPr lang="nl-NL" b="0" i="0" dirty="0">
                <a:solidFill>
                  <a:srgbClr val="FFFFFF"/>
                </a:solidFill>
                <a:effectLst/>
              </a:rPr>
              <a:t>Salesforce’s implementaion of lightweight frameworks built on base of Web Components to create UI in Salesforce</a:t>
            </a:r>
          </a:p>
          <a:p>
            <a:r>
              <a:rPr lang="nl-NL" dirty="0">
                <a:solidFill>
                  <a:srgbClr val="FFFFFF"/>
                </a:solidFill>
              </a:rPr>
              <a:t>Why?</a:t>
            </a:r>
          </a:p>
          <a:p>
            <a:pPr marL="285750" indent="-285750">
              <a:buFont typeface="Arial" panose="020B0604020202020204" pitchFamily="34" charset="0"/>
              <a:buChar char="•"/>
            </a:pPr>
            <a:r>
              <a:rPr lang="nl-NL" b="0" i="0" dirty="0">
                <a:solidFill>
                  <a:srgbClr val="FFFFFF"/>
                </a:solidFill>
                <a:effectLst/>
              </a:rPr>
              <a:t>Supports ES6.(promises, arrow functions, etc..</a:t>
            </a:r>
          </a:p>
          <a:p>
            <a:pPr marL="285750" indent="-285750">
              <a:buFont typeface="Arial" panose="020B0604020202020204" pitchFamily="34" charset="0"/>
              <a:buChar char="•"/>
            </a:pPr>
            <a:r>
              <a:rPr lang="nl-NL" dirty="0">
                <a:solidFill>
                  <a:srgbClr val="FFFFFF"/>
                </a:solidFill>
              </a:rPr>
              <a:t>Allows to attract more frontend devs from external market.</a:t>
            </a:r>
          </a:p>
          <a:p>
            <a:pPr marL="285750" indent="-285750">
              <a:buFont typeface="Arial" panose="020B0604020202020204" pitchFamily="34" charset="0"/>
              <a:buChar char="•"/>
            </a:pPr>
            <a:r>
              <a:rPr lang="nl-NL" dirty="0">
                <a:solidFill>
                  <a:srgbClr val="FFFFFF"/>
                </a:solidFill>
              </a:rPr>
              <a:t>Performance improvents</a:t>
            </a:r>
            <a:endParaRPr lang="nl-NL" b="0" i="0" dirty="0">
              <a:solidFill>
                <a:srgbClr val="FFFFFF"/>
              </a:solidFill>
              <a:effectLst/>
            </a:endParaRPr>
          </a:p>
          <a:p>
            <a:pPr marL="285750" indent="-285750">
              <a:buFont typeface="Arial" panose="020B0604020202020204" pitchFamily="34" charset="0"/>
              <a:buChar char="•"/>
            </a:pPr>
            <a:r>
              <a:rPr lang="nl-NL" dirty="0">
                <a:solidFill>
                  <a:srgbClr val="FFFFFF"/>
                </a:solidFill>
              </a:rPr>
              <a:t>Improved ways to work with SF data(LDS)</a:t>
            </a:r>
          </a:p>
          <a:p>
            <a:pPr marL="285750" indent="-285750">
              <a:buFont typeface="Arial" panose="020B0604020202020204" pitchFamily="34" charset="0"/>
              <a:buChar char="•"/>
            </a:pPr>
            <a:r>
              <a:rPr lang="nl-NL" dirty="0">
                <a:solidFill>
                  <a:srgbClr val="FFFFFF"/>
                </a:solidFill>
              </a:rPr>
              <a:t>Unit testing with JEST</a:t>
            </a:r>
          </a:p>
        </p:txBody>
      </p:sp>
    </p:spTree>
    <p:extLst>
      <p:ext uri="{BB962C8B-B14F-4D97-AF65-F5344CB8AC3E}">
        <p14:creationId xmlns:p14="http://schemas.microsoft.com/office/powerpoint/2010/main" val="1406968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B4D2E6-6C2D-47C9-A27A-A5DDB09B11DC}"/>
              </a:ext>
            </a:extLst>
          </p:cNvPr>
          <p:cNvSpPr txBox="1"/>
          <p:nvPr/>
        </p:nvSpPr>
        <p:spPr>
          <a:xfrm>
            <a:off x="-1176808" y="188640"/>
            <a:ext cx="7056784" cy="584775"/>
          </a:xfrm>
          <a:prstGeom prst="rect">
            <a:avLst/>
          </a:prstGeom>
          <a:noFill/>
        </p:spPr>
        <p:txBody>
          <a:bodyPr wrap="square" rtlCol="0">
            <a:spAutoFit/>
          </a:bodyPr>
          <a:lstStyle/>
          <a:p>
            <a:pPr algn="ctr"/>
            <a:r>
              <a:rPr lang="en-US" sz="3200" dirty="0">
                <a:solidFill>
                  <a:schemeClr val="bg1"/>
                </a:solidFill>
              </a:rPr>
              <a:t>Component structure</a:t>
            </a:r>
            <a:endParaRPr lang="nl-NL" sz="3200" dirty="0">
              <a:solidFill>
                <a:schemeClr val="bg1"/>
              </a:solidFill>
            </a:endParaRPr>
          </a:p>
        </p:txBody>
      </p:sp>
      <p:sp>
        <p:nvSpPr>
          <p:cNvPr id="7" name="TextBox 6">
            <a:extLst>
              <a:ext uri="{FF2B5EF4-FFF2-40B4-BE49-F238E27FC236}">
                <a16:creationId xmlns:a16="http://schemas.microsoft.com/office/drawing/2014/main" id="{2F85C959-DA91-4CC4-BDD6-31CB05D71307}"/>
              </a:ext>
            </a:extLst>
          </p:cNvPr>
          <p:cNvSpPr txBox="1"/>
          <p:nvPr/>
        </p:nvSpPr>
        <p:spPr>
          <a:xfrm>
            <a:off x="407368" y="1412776"/>
            <a:ext cx="5904656"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a:t>
            </a:r>
            <a:r>
              <a:rPr lang="en-US" dirty="0" err="1">
                <a:solidFill>
                  <a:srgbClr val="FFFFFF"/>
                </a:solidFill>
              </a:rPr>
              <a:t>css</a:t>
            </a:r>
            <a:r>
              <a:rPr lang="en-US" dirty="0">
                <a:solidFill>
                  <a:srgbClr val="FFFFFF"/>
                </a:solidFill>
              </a:rPr>
              <a:t> file(optional) -&gt; style</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.html file -&gt; skeleton</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a:t>
            </a:r>
            <a:r>
              <a:rPr lang="en-US" dirty="0" err="1">
                <a:solidFill>
                  <a:srgbClr val="FFFFFF"/>
                </a:solidFill>
              </a:rPr>
              <a:t>js</a:t>
            </a:r>
            <a:r>
              <a:rPr lang="en-US" dirty="0">
                <a:solidFill>
                  <a:srgbClr val="FFFFFF"/>
                </a:solidFill>
              </a:rPr>
              <a:t> file -&gt; component logic</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.js-meta.xml -&gt; configuration file</a:t>
            </a:r>
          </a:p>
          <a:p>
            <a:pPr marL="742950" lvl="1" indent="-285750">
              <a:buFont typeface="Arial" panose="020B0604020202020204" pitchFamily="34" charset="0"/>
              <a:buChar char="•"/>
            </a:pPr>
            <a:r>
              <a:rPr lang="en-US" dirty="0">
                <a:solidFill>
                  <a:srgbClr val="FFFFFF"/>
                </a:solidFill>
              </a:rPr>
              <a:t>Allows to define where this </a:t>
            </a:r>
            <a:r>
              <a:rPr lang="en-US" dirty="0" err="1">
                <a:solidFill>
                  <a:srgbClr val="FFFFFF"/>
                </a:solidFill>
              </a:rPr>
              <a:t>cmp</a:t>
            </a:r>
            <a:r>
              <a:rPr lang="en-US" dirty="0">
                <a:solidFill>
                  <a:srgbClr val="FFFFFF"/>
                </a:solidFill>
              </a:rPr>
              <a:t> can be displayed in </a:t>
            </a:r>
            <a:r>
              <a:rPr lang="en-US" dirty="0" err="1">
                <a:solidFill>
                  <a:srgbClr val="FFFFFF"/>
                </a:solidFill>
              </a:rPr>
              <a:t>Salefsorce</a:t>
            </a:r>
            <a:r>
              <a:rPr lang="en-US" dirty="0">
                <a:solidFill>
                  <a:srgbClr val="FFFFFF"/>
                </a:solidFill>
              </a:rPr>
              <a:t>(Tabs, Experience cloud, etc..)</a:t>
            </a:r>
          </a:p>
          <a:p>
            <a:pPr marL="742950" lvl="1" indent="-285750">
              <a:buFont typeface="Arial" panose="020B0604020202020204" pitchFamily="34" charset="0"/>
              <a:buChar char="•"/>
            </a:pPr>
            <a:r>
              <a:rPr lang="en-US" dirty="0">
                <a:solidFill>
                  <a:srgbClr val="FFFFFF"/>
                </a:solidFill>
              </a:rPr>
              <a:t>Allows to predefine some configurable component parameters</a:t>
            </a:r>
            <a:endParaRPr lang="nl-NL" dirty="0">
              <a:solidFill>
                <a:srgbClr val="FFFFFF"/>
              </a:solidFill>
            </a:endParaRPr>
          </a:p>
        </p:txBody>
      </p:sp>
      <p:pic>
        <p:nvPicPr>
          <p:cNvPr id="9" name="Picture 8">
            <a:extLst>
              <a:ext uri="{FF2B5EF4-FFF2-40B4-BE49-F238E27FC236}">
                <a16:creationId xmlns:a16="http://schemas.microsoft.com/office/drawing/2014/main" id="{9E5E97B0-3C41-4AF7-A152-443ABC17ED22}"/>
              </a:ext>
            </a:extLst>
          </p:cNvPr>
          <p:cNvPicPr>
            <a:picLocks noChangeAspect="1"/>
          </p:cNvPicPr>
          <p:nvPr/>
        </p:nvPicPr>
        <p:blipFill>
          <a:blip r:embed="rId2"/>
          <a:stretch>
            <a:fillRect/>
          </a:stretch>
        </p:blipFill>
        <p:spPr>
          <a:xfrm>
            <a:off x="5663952" y="1412776"/>
            <a:ext cx="1963418" cy="296365"/>
          </a:xfrm>
          <a:prstGeom prst="rect">
            <a:avLst/>
          </a:prstGeom>
        </p:spPr>
      </p:pic>
      <p:pic>
        <p:nvPicPr>
          <p:cNvPr id="11" name="Picture 10">
            <a:extLst>
              <a:ext uri="{FF2B5EF4-FFF2-40B4-BE49-F238E27FC236}">
                <a16:creationId xmlns:a16="http://schemas.microsoft.com/office/drawing/2014/main" id="{9FC308BE-9EB4-443C-9500-A7CB9136EFE7}"/>
              </a:ext>
            </a:extLst>
          </p:cNvPr>
          <p:cNvPicPr>
            <a:picLocks noChangeAspect="1"/>
          </p:cNvPicPr>
          <p:nvPr/>
        </p:nvPicPr>
        <p:blipFill>
          <a:blip r:embed="rId3"/>
          <a:stretch>
            <a:fillRect/>
          </a:stretch>
        </p:blipFill>
        <p:spPr>
          <a:xfrm>
            <a:off x="5663952" y="1983463"/>
            <a:ext cx="2090031" cy="330702"/>
          </a:xfrm>
          <a:prstGeom prst="rect">
            <a:avLst/>
          </a:prstGeom>
        </p:spPr>
      </p:pic>
      <p:pic>
        <p:nvPicPr>
          <p:cNvPr id="13" name="Picture 12">
            <a:extLst>
              <a:ext uri="{FF2B5EF4-FFF2-40B4-BE49-F238E27FC236}">
                <a16:creationId xmlns:a16="http://schemas.microsoft.com/office/drawing/2014/main" id="{C64ED606-8911-4030-9F91-16211BA1A7B1}"/>
              </a:ext>
            </a:extLst>
          </p:cNvPr>
          <p:cNvPicPr>
            <a:picLocks noChangeAspect="1"/>
          </p:cNvPicPr>
          <p:nvPr/>
        </p:nvPicPr>
        <p:blipFill>
          <a:blip r:embed="rId4"/>
          <a:stretch>
            <a:fillRect/>
          </a:stretch>
        </p:blipFill>
        <p:spPr>
          <a:xfrm>
            <a:off x="5659152" y="2470224"/>
            <a:ext cx="1698182" cy="407002"/>
          </a:xfrm>
          <a:prstGeom prst="rect">
            <a:avLst/>
          </a:prstGeom>
        </p:spPr>
      </p:pic>
      <p:pic>
        <p:nvPicPr>
          <p:cNvPr id="15" name="Picture 14">
            <a:extLst>
              <a:ext uri="{FF2B5EF4-FFF2-40B4-BE49-F238E27FC236}">
                <a16:creationId xmlns:a16="http://schemas.microsoft.com/office/drawing/2014/main" id="{496EFF0D-109D-44E4-96AC-5C9F317FDA4A}"/>
              </a:ext>
            </a:extLst>
          </p:cNvPr>
          <p:cNvPicPr>
            <a:picLocks noChangeAspect="1"/>
          </p:cNvPicPr>
          <p:nvPr/>
        </p:nvPicPr>
        <p:blipFill>
          <a:blip r:embed="rId5"/>
          <a:stretch>
            <a:fillRect/>
          </a:stretch>
        </p:blipFill>
        <p:spPr>
          <a:xfrm>
            <a:off x="5879976" y="3476493"/>
            <a:ext cx="2747385" cy="476032"/>
          </a:xfrm>
          <a:prstGeom prst="rect">
            <a:avLst/>
          </a:prstGeom>
        </p:spPr>
      </p:pic>
      <p:pic>
        <p:nvPicPr>
          <p:cNvPr id="17" name="Picture 16">
            <a:extLst>
              <a:ext uri="{FF2B5EF4-FFF2-40B4-BE49-F238E27FC236}">
                <a16:creationId xmlns:a16="http://schemas.microsoft.com/office/drawing/2014/main" id="{E8C86FCE-3136-4641-A727-520BF5B9E3C0}"/>
              </a:ext>
            </a:extLst>
          </p:cNvPr>
          <p:cNvPicPr>
            <a:picLocks noChangeAspect="1"/>
          </p:cNvPicPr>
          <p:nvPr/>
        </p:nvPicPr>
        <p:blipFill rotWithShape="1">
          <a:blip r:embed="rId6"/>
          <a:srcRect r="27244"/>
          <a:stretch/>
        </p:blipFill>
        <p:spPr>
          <a:xfrm>
            <a:off x="5908129" y="3985011"/>
            <a:ext cx="5688632" cy="2872989"/>
          </a:xfrm>
          <a:prstGeom prst="rect">
            <a:avLst/>
          </a:prstGeom>
        </p:spPr>
      </p:pic>
    </p:spTree>
    <p:extLst>
      <p:ext uri="{BB962C8B-B14F-4D97-AF65-F5344CB8AC3E}">
        <p14:creationId xmlns:p14="http://schemas.microsoft.com/office/powerpoint/2010/main" val="760767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750D9C-0C7F-4851-8FAF-F469A9A7EBB2}"/>
              </a:ext>
            </a:extLst>
          </p:cNvPr>
          <p:cNvSpPr txBox="1"/>
          <p:nvPr/>
        </p:nvSpPr>
        <p:spPr>
          <a:xfrm>
            <a:off x="4383065" y="2844225"/>
            <a:ext cx="3425870" cy="584775"/>
          </a:xfrm>
          <a:prstGeom prst="rect">
            <a:avLst/>
          </a:prstGeom>
          <a:noFill/>
        </p:spPr>
        <p:txBody>
          <a:bodyPr wrap="square" rtlCol="0">
            <a:spAutoFit/>
          </a:bodyPr>
          <a:lstStyle/>
          <a:p>
            <a:pPr algn="ctr"/>
            <a:r>
              <a:rPr lang="en-US" sz="3200" dirty="0">
                <a:solidFill>
                  <a:schemeClr val="bg1"/>
                </a:solidFill>
              </a:rPr>
              <a:t>Project time!</a:t>
            </a:r>
            <a:endParaRPr lang="nl-NL" sz="3200" dirty="0">
              <a:solidFill>
                <a:schemeClr val="bg1"/>
              </a:solidFill>
            </a:endParaRPr>
          </a:p>
        </p:txBody>
      </p:sp>
    </p:spTree>
    <p:extLst>
      <p:ext uri="{BB962C8B-B14F-4D97-AF65-F5344CB8AC3E}">
        <p14:creationId xmlns:p14="http://schemas.microsoft.com/office/powerpoint/2010/main" val="1393018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94ECF0-19CB-4E75-9B54-73910D1F1EE5}"/>
              </a:ext>
            </a:extLst>
          </p:cNvPr>
          <p:cNvSpPr txBox="1"/>
          <p:nvPr/>
        </p:nvSpPr>
        <p:spPr>
          <a:xfrm>
            <a:off x="4383065" y="2844225"/>
            <a:ext cx="3425870" cy="584775"/>
          </a:xfrm>
          <a:prstGeom prst="rect">
            <a:avLst/>
          </a:prstGeom>
          <a:noFill/>
        </p:spPr>
        <p:txBody>
          <a:bodyPr wrap="square" rtlCol="0">
            <a:spAutoFit/>
          </a:bodyPr>
          <a:lstStyle/>
          <a:p>
            <a:pPr algn="ctr"/>
            <a:r>
              <a:rPr lang="en-US" sz="3200" dirty="0">
                <a:solidFill>
                  <a:schemeClr val="bg1"/>
                </a:solidFill>
              </a:rPr>
              <a:t>Break. 10 mins</a:t>
            </a:r>
            <a:endParaRPr lang="nl-NL" sz="3200" dirty="0">
              <a:solidFill>
                <a:schemeClr val="bg1"/>
              </a:solidFill>
            </a:endParaRPr>
          </a:p>
        </p:txBody>
      </p:sp>
    </p:spTree>
    <p:extLst>
      <p:ext uri="{BB962C8B-B14F-4D97-AF65-F5344CB8AC3E}">
        <p14:creationId xmlns:p14="http://schemas.microsoft.com/office/powerpoint/2010/main" val="830179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1E0961-96CB-41AD-A30D-07D17465D934}"/>
              </a:ext>
            </a:extLst>
          </p:cNvPr>
          <p:cNvSpPr txBox="1"/>
          <p:nvPr/>
        </p:nvSpPr>
        <p:spPr>
          <a:xfrm>
            <a:off x="1415480" y="184284"/>
            <a:ext cx="9361040" cy="584775"/>
          </a:xfrm>
          <a:prstGeom prst="rect">
            <a:avLst/>
          </a:prstGeom>
          <a:noFill/>
        </p:spPr>
        <p:txBody>
          <a:bodyPr wrap="square" rtlCol="0">
            <a:spAutoFit/>
          </a:bodyPr>
          <a:lstStyle/>
          <a:p>
            <a:pPr algn="ctr"/>
            <a:r>
              <a:rPr lang="en-US" sz="3200" dirty="0">
                <a:solidFill>
                  <a:schemeClr val="bg1"/>
                </a:solidFill>
              </a:rPr>
              <a:t>Communication in LWC </a:t>
            </a:r>
            <a:endParaRPr lang="nl-NL" sz="3200" dirty="0">
              <a:solidFill>
                <a:schemeClr val="bg1"/>
              </a:solidFill>
            </a:endParaRPr>
          </a:p>
        </p:txBody>
      </p:sp>
      <p:sp>
        <p:nvSpPr>
          <p:cNvPr id="6" name="TextBox 5">
            <a:extLst>
              <a:ext uri="{FF2B5EF4-FFF2-40B4-BE49-F238E27FC236}">
                <a16:creationId xmlns:a16="http://schemas.microsoft.com/office/drawing/2014/main" id="{51902159-73C6-420C-B13C-349A4B688503}"/>
              </a:ext>
            </a:extLst>
          </p:cNvPr>
          <p:cNvSpPr txBox="1"/>
          <p:nvPr/>
        </p:nvSpPr>
        <p:spPr>
          <a:xfrm>
            <a:off x="1055440" y="1412776"/>
            <a:ext cx="6336704"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Custom events -&gt; child – parent communication</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Lightning message service – communication between components that are not connected but on the same page(</a:t>
            </a:r>
            <a:r>
              <a:rPr lang="en-US" dirty="0">
                <a:solidFill>
                  <a:srgbClr val="FF0000"/>
                </a:solidFill>
              </a:rPr>
              <a:t>Not covered in this tutorial</a:t>
            </a:r>
            <a:r>
              <a:rPr lang="en-US" dirty="0">
                <a:solidFill>
                  <a:srgbClr val="FFFFFF"/>
                </a:solidFill>
              </a:rPr>
              <a:t>)</a:t>
            </a:r>
          </a:p>
          <a:p>
            <a:pPr marL="285750" indent="-285750">
              <a:buFont typeface="Arial" panose="020B0604020202020204" pitchFamily="34" charset="0"/>
              <a:buChar char="•"/>
            </a:pPr>
            <a:endParaRPr lang="en-US" dirty="0">
              <a:solidFill>
                <a:srgbClr val="FFFFFF"/>
              </a:solidFill>
            </a:endParaRPr>
          </a:p>
          <a:p>
            <a:endParaRPr lang="en-US" dirty="0">
              <a:solidFill>
                <a:srgbClr val="FFFFFF"/>
              </a:solidFill>
            </a:endParaRPr>
          </a:p>
          <a:p>
            <a:pPr marL="285750" indent="-285750">
              <a:buFont typeface="Arial" panose="020B0604020202020204" pitchFamily="34" charset="0"/>
              <a:buChar char="•"/>
            </a:pPr>
            <a:r>
              <a:rPr lang="en-US" dirty="0">
                <a:solidFill>
                  <a:srgbClr val="FFFFFF"/>
                </a:solidFill>
              </a:rPr>
              <a:t>Platform Events – events published across whole SF instance. Any LWC can subscribe to it</a:t>
            </a:r>
          </a:p>
        </p:txBody>
      </p:sp>
      <p:sp>
        <p:nvSpPr>
          <p:cNvPr id="7" name="TextBox 6">
            <a:extLst>
              <a:ext uri="{FF2B5EF4-FFF2-40B4-BE49-F238E27FC236}">
                <a16:creationId xmlns:a16="http://schemas.microsoft.com/office/drawing/2014/main" id="{D1D3C5F2-F97F-47EF-A81D-FF7BCCCA9D64}"/>
              </a:ext>
            </a:extLst>
          </p:cNvPr>
          <p:cNvSpPr txBox="1"/>
          <p:nvPr/>
        </p:nvSpPr>
        <p:spPr>
          <a:xfrm>
            <a:off x="7968208" y="1412776"/>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8" name="TextBox 7">
            <a:extLst>
              <a:ext uri="{FF2B5EF4-FFF2-40B4-BE49-F238E27FC236}">
                <a16:creationId xmlns:a16="http://schemas.microsoft.com/office/drawing/2014/main" id="{9E82F9DF-FEE1-4EAF-A3CC-9C0CC3B2863B}"/>
              </a:ext>
            </a:extLst>
          </p:cNvPr>
          <p:cNvSpPr txBox="1"/>
          <p:nvPr/>
        </p:nvSpPr>
        <p:spPr>
          <a:xfrm>
            <a:off x="7968208" y="2287306"/>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9" name="TextBox 8">
            <a:extLst>
              <a:ext uri="{FF2B5EF4-FFF2-40B4-BE49-F238E27FC236}">
                <a16:creationId xmlns:a16="http://schemas.microsoft.com/office/drawing/2014/main" id="{6F1A1531-AC14-4B14-B7A0-C79EB3CC075D}"/>
              </a:ext>
            </a:extLst>
          </p:cNvPr>
          <p:cNvSpPr txBox="1"/>
          <p:nvPr/>
        </p:nvSpPr>
        <p:spPr>
          <a:xfrm>
            <a:off x="7968208" y="3501008"/>
            <a:ext cx="1368152" cy="369332"/>
          </a:xfrm>
          <a:prstGeom prst="rect">
            <a:avLst/>
          </a:prstGeom>
          <a:noFill/>
        </p:spPr>
        <p:txBody>
          <a:bodyPr wrap="square">
            <a:spAutoFit/>
          </a:bodyPr>
          <a:lstStyle/>
          <a:p>
            <a:r>
              <a:rPr lang="en-US" dirty="0">
                <a:solidFill>
                  <a:srgbClr val="FF8E12"/>
                </a:solidFill>
                <a:hlinkClick r:id="rId4">
                  <a:extLst>
                    <a:ext uri="{A12FA001-AC4F-418D-AE19-62706E023703}">
                      <ahyp:hlinkClr xmlns:ahyp="http://schemas.microsoft.com/office/drawing/2018/hyperlinkcolor" val="tx"/>
                    </a:ext>
                  </a:extLst>
                </a:hlinkClick>
              </a:rPr>
              <a:t>Read here</a:t>
            </a:r>
            <a:endParaRPr lang="nl-NL" dirty="0">
              <a:solidFill>
                <a:srgbClr val="FF8E12"/>
              </a:solidFill>
            </a:endParaRPr>
          </a:p>
        </p:txBody>
      </p:sp>
    </p:spTree>
    <p:extLst>
      <p:ext uri="{BB962C8B-B14F-4D97-AF65-F5344CB8AC3E}">
        <p14:creationId xmlns:p14="http://schemas.microsoft.com/office/powerpoint/2010/main" val="59516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51A4-47E3-45E5-A825-0E483FD06C7A}"/>
              </a:ext>
            </a:extLst>
          </p:cNvPr>
          <p:cNvSpPr>
            <a:spLocks noGrp="1"/>
          </p:cNvSpPr>
          <p:nvPr>
            <p:ph type="title"/>
          </p:nvPr>
        </p:nvSpPr>
        <p:spPr>
          <a:xfrm>
            <a:off x="204225" y="305874"/>
            <a:ext cx="4562476" cy="837290"/>
          </a:xfrm>
        </p:spPr>
        <p:txBody>
          <a:bodyPr/>
          <a:lstStyle/>
          <a:p>
            <a:r>
              <a:rPr lang="en-US" dirty="0">
                <a:latin typeface="+mn-lt"/>
              </a:rPr>
              <a:t>AGENDA</a:t>
            </a:r>
          </a:p>
        </p:txBody>
      </p:sp>
      <p:sp>
        <p:nvSpPr>
          <p:cNvPr id="4" name="Text Placeholder 3">
            <a:extLst>
              <a:ext uri="{FF2B5EF4-FFF2-40B4-BE49-F238E27FC236}">
                <a16:creationId xmlns:a16="http://schemas.microsoft.com/office/drawing/2014/main" id="{A01B00ED-8843-4A11-8FCC-1D428729BDB5}"/>
              </a:ext>
            </a:extLst>
          </p:cNvPr>
          <p:cNvSpPr>
            <a:spLocks noGrp="1"/>
          </p:cNvSpPr>
          <p:nvPr>
            <p:ph type="body" sz="quarter" idx="12"/>
          </p:nvPr>
        </p:nvSpPr>
        <p:spPr>
          <a:xfrm>
            <a:off x="370914" y="2276872"/>
            <a:ext cx="4395787" cy="1584176"/>
          </a:xfrm>
        </p:spPr>
        <p:txBody>
          <a:bodyPr/>
          <a:lstStyle/>
          <a:p>
            <a:pPr marL="342900" indent="-342900">
              <a:buFont typeface="Arial" panose="020B0604020202020204" pitchFamily="34" charset="0"/>
              <a:buChar char="•"/>
            </a:pPr>
            <a:r>
              <a:rPr lang="en-US" dirty="0" err="1"/>
              <a:t>Mmmm</a:t>
            </a:r>
            <a:r>
              <a:rPr lang="en-US" dirty="0"/>
              <a:t>, JavaScript 🥲</a:t>
            </a:r>
          </a:p>
          <a:p>
            <a:pPr marL="342900" indent="-342900">
              <a:buFont typeface="Arial" panose="020B0604020202020204" pitchFamily="34" charset="0"/>
              <a:buChar char="•"/>
            </a:pPr>
            <a:r>
              <a:rPr lang="en-US" dirty="0"/>
              <a:t>Warm-up exercises</a:t>
            </a:r>
          </a:p>
          <a:p>
            <a:pPr marL="342900" indent="-342900">
              <a:buFont typeface="Arial" panose="020B0604020202020204" pitchFamily="34" charset="0"/>
              <a:buChar char="•"/>
            </a:pPr>
            <a:r>
              <a:rPr lang="en-US" dirty="0"/>
              <a:t>LWCs. </a:t>
            </a:r>
          </a:p>
          <a:p>
            <a:pPr marL="342900" indent="-342900">
              <a:buFont typeface="Arial" panose="020B0604020202020204" pitchFamily="34" charset="0"/>
              <a:buChar char="•"/>
            </a:pPr>
            <a:r>
              <a:rPr lang="en-US" dirty="0"/>
              <a:t>Finally. The project</a:t>
            </a:r>
          </a:p>
          <a:p>
            <a:pPr marL="342900" indent="-342900">
              <a:buFont typeface="Arial" panose="020B0604020202020204" pitchFamily="34" charset="0"/>
              <a:buChar char="•"/>
            </a:pPr>
            <a:endParaRPr lang="en-US" dirty="0"/>
          </a:p>
        </p:txBody>
      </p:sp>
      <p:pic>
        <p:nvPicPr>
          <p:cNvPr id="1026" name="Picture 2" descr="Feels Good | Know Your Meme">
            <a:extLst>
              <a:ext uri="{FF2B5EF4-FFF2-40B4-BE49-F238E27FC236}">
                <a16:creationId xmlns:a16="http://schemas.microsoft.com/office/drawing/2014/main" id="{0F602567-E523-4B8F-97BE-3B745289E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792" y="735353"/>
            <a:ext cx="7232265" cy="528593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304CBADB-1467-4CBF-974F-96209C9B4B18}"/>
              </a:ext>
            </a:extLst>
          </p:cNvPr>
          <p:cNvSpPr txBox="1">
            <a:spLocks/>
          </p:cNvSpPr>
          <p:nvPr/>
        </p:nvSpPr>
        <p:spPr>
          <a:xfrm>
            <a:off x="9120336" y="6024642"/>
            <a:ext cx="2736304" cy="21267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bg1"/>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 Prepare yourself to struggle a lot.</a:t>
            </a:r>
          </a:p>
        </p:txBody>
      </p:sp>
    </p:spTree>
    <p:extLst>
      <p:ext uri="{BB962C8B-B14F-4D97-AF65-F5344CB8AC3E}">
        <p14:creationId xmlns:p14="http://schemas.microsoft.com/office/powerpoint/2010/main" val="182855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1E0961-96CB-41AD-A30D-07D17465D934}"/>
              </a:ext>
            </a:extLst>
          </p:cNvPr>
          <p:cNvSpPr txBox="1"/>
          <p:nvPr/>
        </p:nvSpPr>
        <p:spPr>
          <a:xfrm>
            <a:off x="1415480" y="184284"/>
            <a:ext cx="9361040" cy="584775"/>
          </a:xfrm>
          <a:prstGeom prst="rect">
            <a:avLst/>
          </a:prstGeom>
          <a:noFill/>
        </p:spPr>
        <p:txBody>
          <a:bodyPr wrap="square" rtlCol="0">
            <a:spAutoFit/>
          </a:bodyPr>
          <a:lstStyle/>
          <a:p>
            <a:pPr algn="ctr"/>
            <a:r>
              <a:rPr lang="en-US" sz="3200" dirty="0">
                <a:solidFill>
                  <a:schemeClr val="bg1"/>
                </a:solidFill>
              </a:rPr>
              <a:t>Communication in LWC </a:t>
            </a:r>
            <a:endParaRPr lang="nl-NL" sz="3200" dirty="0">
              <a:solidFill>
                <a:schemeClr val="bg1"/>
              </a:solidFill>
            </a:endParaRPr>
          </a:p>
        </p:txBody>
      </p:sp>
      <p:sp>
        <p:nvSpPr>
          <p:cNvPr id="6" name="TextBox 5">
            <a:extLst>
              <a:ext uri="{FF2B5EF4-FFF2-40B4-BE49-F238E27FC236}">
                <a16:creationId xmlns:a16="http://schemas.microsoft.com/office/drawing/2014/main" id="{51902159-73C6-420C-B13C-349A4B688503}"/>
              </a:ext>
            </a:extLst>
          </p:cNvPr>
          <p:cNvSpPr txBox="1"/>
          <p:nvPr/>
        </p:nvSpPr>
        <p:spPr>
          <a:xfrm>
            <a:off x="407368" y="980728"/>
            <a:ext cx="652328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Custom events</a:t>
            </a:r>
          </a:p>
          <a:p>
            <a:pPr marL="742950" lvl="1" indent="-285750">
              <a:buFont typeface="Arial" panose="020B0604020202020204" pitchFamily="34" charset="0"/>
              <a:buChar char="•"/>
            </a:pPr>
            <a:r>
              <a:rPr lang="en-US" dirty="0">
                <a:solidFill>
                  <a:srgbClr val="FFFFFF"/>
                </a:solidFill>
              </a:rPr>
              <a:t>Sort of a communication  between child and parent </a:t>
            </a:r>
          </a:p>
          <a:p>
            <a:pPr marL="285750" indent="-285750">
              <a:buFont typeface="Arial" panose="020B0604020202020204" pitchFamily="34" charset="0"/>
              <a:buChar char="•"/>
            </a:pPr>
            <a:endParaRPr lang="en-US" dirty="0">
              <a:solidFill>
                <a:srgbClr val="FFFFFF"/>
              </a:solidFill>
            </a:endParaRPr>
          </a:p>
        </p:txBody>
      </p:sp>
      <p:sp>
        <p:nvSpPr>
          <p:cNvPr id="4" name="TextBox 3">
            <a:extLst>
              <a:ext uri="{FF2B5EF4-FFF2-40B4-BE49-F238E27FC236}">
                <a16:creationId xmlns:a16="http://schemas.microsoft.com/office/drawing/2014/main" id="{92A4A936-16B2-4110-8284-B74A39BA9DED}"/>
              </a:ext>
            </a:extLst>
          </p:cNvPr>
          <p:cNvSpPr txBox="1"/>
          <p:nvPr/>
        </p:nvSpPr>
        <p:spPr>
          <a:xfrm>
            <a:off x="10092444" y="5877272"/>
            <a:ext cx="1368152" cy="369332"/>
          </a:xfrm>
          <a:prstGeom prst="rect">
            <a:avLst/>
          </a:prstGeom>
          <a:noFill/>
        </p:spPr>
        <p:txBody>
          <a:bodyPr wrap="square">
            <a:spAutoFit/>
          </a:bodyPr>
          <a:lstStyle/>
          <a:p>
            <a:r>
              <a:rPr lang="en-US" dirty="0">
                <a:solidFill>
                  <a:srgbClr val="FF8E12"/>
                </a:solidFill>
                <a:hlinkClick r:id="rId2">
                  <a:extLst>
                    <a:ext uri="{A12FA001-AC4F-418D-AE19-62706E023703}">
                      <ahyp:hlinkClr xmlns:ahyp="http://schemas.microsoft.com/office/drawing/2018/hyperlinkcolor" val="tx"/>
                    </a:ext>
                  </a:extLst>
                </a:hlinkClick>
              </a:rPr>
              <a:t>Read here</a:t>
            </a:r>
            <a:endParaRPr lang="nl-NL" dirty="0">
              <a:solidFill>
                <a:srgbClr val="FF8E12"/>
              </a:solidFill>
            </a:endParaRPr>
          </a:p>
        </p:txBody>
      </p:sp>
      <p:pic>
        <p:nvPicPr>
          <p:cNvPr id="3" name="Picture 2">
            <a:extLst>
              <a:ext uri="{FF2B5EF4-FFF2-40B4-BE49-F238E27FC236}">
                <a16:creationId xmlns:a16="http://schemas.microsoft.com/office/drawing/2014/main" id="{26FC3594-11E5-4DC9-AF82-7C1614C95DD7}"/>
              </a:ext>
            </a:extLst>
          </p:cNvPr>
          <p:cNvPicPr>
            <a:picLocks noChangeAspect="1"/>
          </p:cNvPicPr>
          <p:nvPr/>
        </p:nvPicPr>
        <p:blipFill>
          <a:blip r:embed="rId3"/>
          <a:stretch>
            <a:fillRect/>
          </a:stretch>
        </p:blipFill>
        <p:spPr>
          <a:xfrm>
            <a:off x="335360" y="1721739"/>
            <a:ext cx="6523285" cy="4884843"/>
          </a:xfrm>
          <a:prstGeom prst="rect">
            <a:avLst/>
          </a:prstGeom>
        </p:spPr>
      </p:pic>
    </p:spTree>
    <p:extLst>
      <p:ext uri="{BB962C8B-B14F-4D97-AF65-F5344CB8AC3E}">
        <p14:creationId xmlns:p14="http://schemas.microsoft.com/office/powerpoint/2010/main" val="2916956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21778F-BCC0-40ED-ABFF-C756A41F3CA3}"/>
              </a:ext>
            </a:extLst>
          </p:cNvPr>
          <p:cNvPicPr>
            <a:picLocks noChangeAspect="1"/>
          </p:cNvPicPr>
          <p:nvPr/>
        </p:nvPicPr>
        <p:blipFill>
          <a:blip r:embed="rId2"/>
          <a:stretch>
            <a:fillRect/>
          </a:stretch>
        </p:blipFill>
        <p:spPr>
          <a:xfrm>
            <a:off x="1199456" y="2203555"/>
            <a:ext cx="7239483" cy="3862326"/>
          </a:xfrm>
          <a:prstGeom prst="rect">
            <a:avLst/>
          </a:prstGeom>
        </p:spPr>
      </p:pic>
      <p:sp>
        <p:nvSpPr>
          <p:cNvPr id="7" name="TextBox 6">
            <a:extLst>
              <a:ext uri="{FF2B5EF4-FFF2-40B4-BE49-F238E27FC236}">
                <a16:creationId xmlns:a16="http://schemas.microsoft.com/office/drawing/2014/main" id="{8EF37199-CBFF-4B34-9D0A-C2295FA4E11C}"/>
              </a:ext>
            </a:extLst>
          </p:cNvPr>
          <p:cNvSpPr txBox="1"/>
          <p:nvPr/>
        </p:nvSpPr>
        <p:spPr>
          <a:xfrm>
            <a:off x="1415480" y="184284"/>
            <a:ext cx="9361040" cy="584775"/>
          </a:xfrm>
          <a:prstGeom prst="rect">
            <a:avLst/>
          </a:prstGeom>
          <a:noFill/>
        </p:spPr>
        <p:txBody>
          <a:bodyPr wrap="square" rtlCol="0">
            <a:spAutoFit/>
          </a:bodyPr>
          <a:lstStyle/>
          <a:p>
            <a:pPr algn="ctr"/>
            <a:r>
              <a:rPr lang="en-US" sz="3200" dirty="0">
                <a:solidFill>
                  <a:schemeClr val="bg1"/>
                </a:solidFill>
              </a:rPr>
              <a:t>Communication in LWC </a:t>
            </a:r>
            <a:endParaRPr lang="nl-NL" sz="3200" dirty="0">
              <a:solidFill>
                <a:schemeClr val="bg1"/>
              </a:solidFill>
            </a:endParaRPr>
          </a:p>
        </p:txBody>
      </p:sp>
      <p:sp>
        <p:nvSpPr>
          <p:cNvPr id="8" name="TextBox 7">
            <a:extLst>
              <a:ext uri="{FF2B5EF4-FFF2-40B4-BE49-F238E27FC236}">
                <a16:creationId xmlns:a16="http://schemas.microsoft.com/office/drawing/2014/main" id="{C6ED598B-BBE9-488B-8333-79F52CCCC021}"/>
              </a:ext>
            </a:extLst>
          </p:cNvPr>
          <p:cNvSpPr txBox="1"/>
          <p:nvPr/>
        </p:nvSpPr>
        <p:spPr>
          <a:xfrm>
            <a:off x="407368" y="980728"/>
            <a:ext cx="652328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Platform events</a:t>
            </a:r>
          </a:p>
          <a:p>
            <a:pPr marL="742950" lvl="1" indent="-285750">
              <a:buFont typeface="Arial" panose="020B0604020202020204" pitchFamily="34" charset="0"/>
              <a:buChar char="•"/>
            </a:pPr>
            <a:r>
              <a:rPr lang="en-US" dirty="0">
                <a:solidFill>
                  <a:srgbClr val="FFFFFF"/>
                </a:solidFill>
              </a:rPr>
              <a:t>Allows for communication between components, platforms</a:t>
            </a:r>
          </a:p>
          <a:p>
            <a:pPr marL="285750" indent="-285750">
              <a:buFont typeface="Arial" panose="020B0604020202020204" pitchFamily="34" charset="0"/>
              <a:buChar char="•"/>
            </a:pPr>
            <a:endParaRPr lang="en-US" dirty="0">
              <a:solidFill>
                <a:srgbClr val="FFFFFF"/>
              </a:solidFill>
            </a:endParaRPr>
          </a:p>
        </p:txBody>
      </p:sp>
      <p:sp>
        <p:nvSpPr>
          <p:cNvPr id="9" name="TextBox 8">
            <a:extLst>
              <a:ext uri="{FF2B5EF4-FFF2-40B4-BE49-F238E27FC236}">
                <a16:creationId xmlns:a16="http://schemas.microsoft.com/office/drawing/2014/main" id="{81F4DE13-C147-4982-8077-036B3DD0A904}"/>
              </a:ext>
            </a:extLst>
          </p:cNvPr>
          <p:cNvSpPr txBox="1"/>
          <p:nvPr/>
        </p:nvSpPr>
        <p:spPr>
          <a:xfrm>
            <a:off x="10308468" y="5589240"/>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Tree>
    <p:extLst>
      <p:ext uri="{BB962C8B-B14F-4D97-AF65-F5344CB8AC3E}">
        <p14:creationId xmlns:p14="http://schemas.microsoft.com/office/powerpoint/2010/main" val="1236947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A1F1B2-ABF6-471B-8F11-95D1620AA3D7}"/>
              </a:ext>
            </a:extLst>
          </p:cNvPr>
          <p:cNvSpPr>
            <a:spLocks noGrp="1"/>
          </p:cNvSpPr>
          <p:nvPr>
            <p:ph type="body" sz="quarter" idx="12"/>
          </p:nvPr>
        </p:nvSpPr>
        <p:spPr>
          <a:xfrm>
            <a:off x="1559496" y="980728"/>
            <a:ext cx="1549203" cy="504056"/>
          </a:xfrm>
        </p:spPr>
        <p:txBody>
          <a:bodyPr/>
          <a:lstStyle/>
          <a:p>
            <a:r>
              <a:rPr lang="en-US" dirty="0"/>
              <a:t>JavaScript</a:t>
            </a:r>
            <a:endParaRPr lang="nl-NL" dirty="0"/>
          </a:p>
        </p:txBody>
      </p:sp>
      <p:sp>
        <p:nvSpPr>
          <p:cNvPr id="5" name="TextBox 4">
            <a:extLst>
              <a:ext uri="{FF2B5EF4-FFF2-40B4-BE49-F238E27FC236}">
                <a16:creationId xmlns:a16="http://schemas.microsoft.com/office/drawing/2014/main" id="{82E58868-6151-45D4-A884-CFDEBDD49078}"/>
              </a:ext>
            </a:extLst>
          </p:cNvPr>
          <p:cNvSpPr txBox="1"/>
          <p:nvPr/>
        </p:nvSpPr>
        <p:spPr>
          <a:xfrm>
            <a:off x="370333" y="1993022"/>
            <a:ext cx="6048672" cy="2862322"/>
          </a:xfrm>
          <a:prstGeom prst="rect">
            <a:avLst/>
          </a:prstGeom>
          <a:noFill/>
        </p:spPr>
        <p:txBody>
          <a:bodyPr wrap="square">
            <a:spAutoFit/>
          </a:bodyPr>
          <a:lstStyle/>
          <a:p>
            <a:r>
              <a:rPr lang="en-US" b="1" i="0" dirty="0">
                <a:solidFill>
                  <a:srgbClr val="00B0F0"/>
                </a:solidFill>
                <a:effectLst/>
                <a:hlinkClick r:id="rId2"/>
              </a:rPr>
              <a:t>JavaScript</a:t>
            </a:r>
            <a:r>
              <a:rPr lang="en-US" b="1" i="0" dirty="0">
                <a:solidFill>
                  <a:srgbClr val="00B0F0"/>
                </a:solidFill>
                <a:effectLst/>
              </a:rPr>
              <a:t> –</a:t>
            </a:r>
            <a:r>
              <a:rPr lang="en-US" b="0" i="0" dirty="0">
                <a:solidFill>
                  <a:schemeClr val="bg1"/>
                </a:solidFill>
                <a:effectLst/>
              </a:rPr>
              <a:t> is</a:t>
            </a:r>
          </a:p>
          <a:p>
            <a:pPr marL="285750" indent="-285750">
              <a:buFont typeface="Arial" panose="020B0604020202020204" pitchFamily="34" charset="0"/>
              <a:buChar char="•"/>
            </a:pPr>
            <a:r>
              <a:rPr lang="en-US" b="0" i="0" dirty="0">
                <a:solidFill>
                  <a:schemeClr val="bg1"/>
                </a:solidFill>
                <a:effectLst/>
              </a:rPr>
              <a:t> a programming language</a:t>
            </a:r>
          </a:p>
          <a:p>
            <a:pPr marL="285750" indent="-285750">
              <a:buFont typeface="Arial" panose="020B0604020202020204" pitchFamily="34" charset="0"/>
              <a:buChar char="•"/>
            </a:pPr>
            <a:r>
              <a:rPr lang="en-US" b="0" i="0" dirty="0">
                <a:solidFill>
                  <a:schemeClr val="bg1"/>
                </a:solidFill>
                <a:effectLst/>
              </a:rPr>
              <a:t>allows you to implement complex features on web pages </a:t>
            </a:r>
          </a:p>
          <a:p>
            <a:pPr marL="742950" lvl="1" indent="-285750">
              <a:buFont typeface="Arial" panose="020B0604020202020204" pitchFamily="34" charset="0"/>
              <a:buChar char="•"/>
            </a:pPr>
            <a:r>
              <a:rPr lang="en-US" b="0" i="0" dirty="0">
                <a:solidFill>
                  <a:schemeClr val="bg1"/>
                </a:solidFill>
                <a:effectLst/>
              </a:rPr>
              <a:t>displaying timely content updates,</a:t>
            </a:r>
          </a:p>
          <a:p>
            <a:pPr marL="742950" lvl="1" indent="-285750">
              <a:buFont typeface="Arial" panose="020B0604020202020204" pitchFamily="34" charset="0"/>
              <a:buChar char="•"/>
            </a:pPr>
            <a:r>
              <a:rPr lang="en-US" b="0" i="0" dirty="0">
                <a:solidFill>
                  <a:schemeClr val="bg1"/>
                </a:solidFill>
                <a:effectLst/>
              </a:rPr>
              <a:t>interactive maps</a:t>
            </a:r>
            <a:endParaRPr lang="en-US" dirty="0">
              <a:solidFill>
                <a:schemeClr val="bg1"/>
              </a:solidFill>
            </a:endParaRPr>
          </a:p>
          <a:p>
            <a:pPr marL="742950" lvl="1" indent="-285750">
              <a:buFont typeface="Arial" panose="020B0604020202020204" pitchFamily="34" charset="0"/>
              <a:buChar char="•"/>
            </a:pPr>
            <a:r>
              <a:rPr lang="en-US" b="0" i="0" dirty="0">
                <a:solidFill>
                  <a:schemeClr val="bg1"/>
                </a:solidFill>
                <a:effectLst/>
              </a:rPr>
              <a:t>animated 2D/3D graphics</a:t>
            </a:r>
            <a:endParaRPr lang="en-US" dirty="0">
              <a:solidFill>
                <a:schemeClr val="bg1"/>
              </a:solidFill>
            </a:endParaRPr>
          </a:p>
          <a:p>
            <a:pPr marL="742950" lvl="1" indent="-285750">
              <a:buFont typeface="Arial" panose="020B0604020202020204" pitchFamily="34" charset="0"/>
              <a:buChar char="•"/>
            </a:pPr>
            <a:r>
              <a:rPr lang="en-US" b="0" i="0" dirty="0">
                <a:solidFill>
                  <a:schemeClr val="bg1"/>
                </a:solidFill>
                <a:effectLst/>
              </a:rPr>
              <a:t>scrolling video jukeboxes</a:t>
            </a:r>
          </a:p>
          <a:p>
            <a:pPr marL="285750" indent="-285750">
              <a:buFont typeface="Arial" panose="020B0604020202020204" pitchFamily="34" charset="0"/>
              <a:buChar char="•"/>
            </a:pPr>
            <a:r>
              <a:rPr lang="en-US" b="0" i="0" dirty="0">
                <a:solidFill>
                  <a:schemeClr val="bg1"/>
                </a:solidFill>
                <a:effectLst/>
              </a:rPr>
              <a:t>The third layer of the layer cake of standard web technologies, two of which </a:t>
            </a:r>
            <a:r>
              <a:rPr lang="en-US" b="0" i="0" u="sng" dirty="0">
                <a:solidFill>
                  <a:schemeClr val="bg1"/>
                </a:solidFill>
                <a:effectLst/>
                <a:hlinkClick r:id="rId3">
                  <a:extLst>
                    <a:ext uri="{A12FA001-AC4F-418D-AE19-62706E023703}">
                      <ahyp:hlinkClr xmlns:ahyp="http://schemas.microsoft.com/office/drawing/2018/hyperlinkcolor" val="tx"/>
                    </a:ext>
                  </a:extLst>
                </a:hlinkClick>
              </a:rPr>
              <a:t>HTML</a:t>
            </a:r>
            <a:r>
              <a:rPr lang="en-US" b="0" i="0" dirty="0">
                <a:solidFill>
                  <a:schemeClr val="bg1"/>
                </a:solidFill>
                <a:effectLst/>
              </a:rPr>
              <a:t> and </a:t>
            </a:r>
            <a:r>
              <a:rPr lang="en-US" b="0" i="0" u="sng" dirty="0">
                <a:solidFill>
                  <a:schemeClr val="bg1"/>
                </a:solidFill>
                <a:effectLst/>
                <a:hlinkClick r:id="rId4">
                  <a:extLst>
                    <a:ext uri="{A12FA001-AC4F-418D-AE19-62706E023703}">
                      <ahyp:hlinkClr xmlns:ahyp="http://schemas.microsoft.com/office/drawing/2018/hyperlinkcolor" val="tx"/>
                    </a:ext>
                  </a:extLst>
                </a:hlinkClick>
              </a:rPr>
              <a:t>CSS</a:t>
            </a:r>
            <a:r>
              <a:rPr lang="en-US" b="0" i="0" u="sng" dirty="0">
                <a:solidFill>
                  <a:schemeClr val="bg1"/>
                </a:solidFill>
                <a:effectLst/>
              </a:rPr>
              <a:t>.</a:t>
            </a:r>
            <a:endParaRPr lang="nl-NL" dirty="0">
              <a:solidFill>
                <a:schemeClr val="bg1"/>
              </a:solidFill>
            </a:endParaRPr>
          </a:p>
        </p:txBody>
      </p:sp>
      <p:pic>
        <p:nvPicPr>
          <p:cNvPr id="2050" name="Picture 2" descr="The three layers of standard web technologies; HTML, CSS and JavaScript">
            <a:extLst>
              <a:ext uri="{FF2B5EF4-FFF2-40B4-BE49-F238E27FC236}">
                <a16:creationId xmlns:a16="http://schemas.microsoft.com/office/drawing/2014/main" id="{019793A5-24F6-4625-9F6F-E8F2E9FDB9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1052736"/>
            <a:ext cx="421005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13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4C001DC1-57F3-4F31-897B-0D4BC7118D5E}"/>
              </a:ext>
            </a:extLst>
          </p:cNvPr>
          <p:cNvSpPr>
            <a:spLocks noGrp="1"/>
          </p:cNvSpPr>
          <p:nvPr>
            <p:ph type="body" sz="quarter" idx="12"/>
          </p:nvPr>
        </p:nvSpPr>
        <p:spPr>
          <a:xfrm>
            <a:off x="370333" y="260648"/>
            <a:ext cx="2629323" cy="504056"/>
          </a:xfrm>
        </p:spPr>
        <p:txBody>
          <a:bodyPr/>
          <a:lstStyle/>
          <a:p>
            <a:r>
              <a:rPr lang="en-US" dirty="0"/>
              <a:t>HTML + CSS + JS = ❤️</a:t>
            </a:r>
            <a:endParaRPr lang="nl-NL" dirty="0"/>
          </a:p>
        </p:txBody>
      </p:sp>
      <p:sp>
        <p:nvSpPr>
          <p:cNvPr id="10" name="TextBox 9">
            <a:extLst>
              <a:ext uri="{FF2B5EF4-FFF2-40B4-BE49-F238E27FC236}">
                <a16:creationId xmlns:a16="http://schemas.microsoft.com/office/drawing/2014/main" id="{A113EFCC-B0E7-4779-AFF7-67E3B242B386}"/>
              </a:ext>
            </a:extLst>
          </p:cNvPr>
          <p:cNvSpPr txBox="1"/>
          <p:nvPr/>
        </p:nvSpPr>
        <p:spPr>
          <a:xfrm>
            <a:off x="8976320" y="908720"/>
            <a:ext cx="2952328" cy="2031325"/>
          </a:xfrm>
          <a:prstGeom prst="rect">
            <a:avLst/>
          </a:prstGeom>
          <a:noFill/>
        </p:spPr>
        <p:txBody>
          <a:bodyPr wrap="square">
            <a:spAutoFit/>
          </a:bodyPr>
          <a:lstStyle/>
          <a:p>
            <a:pPr algn="l">
              <a:buFont typeface="Arial" panose="020B0604020202020204" pitchFamily="34" charset="0"/>
              <a:buChar char="•"/>
            </a:pPr>
            <a:r>
              <a:rPr lang="en-US" b="1" i="0" u="sng" dirty="0">
                <a:solidFill>
                  <a:srgbClr val="0070AD"/>
                </a:solidFill>
                <a:effectLst/>
                <a:hlinkClick r:id="rId2">
                  <a:extLst>
                    <a:ext uri="{A12FA001-AC4F-418D-AE19-62706E023703}">
                      <ahyp:hlinkClr xmlns:ahyp="http://schemas.microsoft.com/office/drawing/2018/hyperlinkcolor" val="tx"/>
                    </a:ext>
                  </a:extLst>
                </a:hlinkClick>
              </a:rPr>
              <a:t>JavaScript</a:t>
            </a:r>
            <a:r>
              <a:rPr lang="en-US" b="0" i="0" dirty="0">
                <a:solidFill>
                  <a:schemeClr val="bg1"/>
                </a:solidFill>
                <a:effectLst/>
              </a:rPr>
              <a:t> is a scripting language that enables you to create dynamically updating content, control multimedia, animate images, and pretty much everything else. </a:t>
            </a:r>
          </a:p>
        </p:txBody>
      </p:sp>
      <p:sp>
        <p:nvSpPr>
          <p:cNvPr id="12" name="TextBox 11">
            <a:extLst>
              <a:ext uri="{FF2B5EF4-FFF2-40B4-BE49-F238E27FC236}">
                <a16:creationId xmlns:a16="http://schemas.microsoft.com/office/drawing/2014/main" id="{CF0B019D-0AB4-4DC8-BD7C-8FD1F9BCE208}"/>
              </a:ext>
            </a:extLst>
          </p:cNvPr>
          <p:cNvSpPr txBox="1"/>
          <p:nvPr/>
        </p:nvSpPr>
        <p:spPr>
          <a:xfrm>
            <a:off x="911424" y="908720"/>
            <a:ext cx="3411760" cy="2031325"/>
          </a:xfrm>
          <a:prstGeom prst="rect">
            <a:avLst/>
          </a:prstGeom>
          <a:noFill/>
        </p:spPr>
        <p:txBody>
          <a:bodyPr wrap="square">
            <a:spAutoFit/>
          </a:bodyPr>
          <a:lstStyle/>
          <a:p>
            <a:pPr algn="l">
              <a:buFont typeface="Arial" panose="020B0604020202020204" pitchFamily="34" charset="0"/>
              <a:buChar char="•"/>
            </a:pPr>
            <a:r>
              <a:rPr lang="en-US" b="1" i="0" u="sng" dirty="0">
                <a:solidFill>
                  <a:srgbClr val="0070AD"/>
                </a:solidFill>
                <a:effectLst/>
                <a:hlinkClick r:id="rId3">
                  <a:extLst>
                    <a:ext uri="{A12FA001-AC4F-418D-AE19-62706E023703}">
                      <ahyp:hlinkClr xmlns:ahyp="http://schemas.microsoft.com/office/drawing/2018/hyperlinkcolor" val="tx"/>
                    </a:ext>
                  </a:extLst>
                </a:hlinkClick>
              </a:rPr>
              <a:t>HTML</a:t>
            </a:r>
            <a:r>
              <a:rPr lang="en-US" b="0" i="0" dirty="0">
                <a:solidFill>
                  <a:schemeClr val="bg1"/>
                </a:solidFill>
                <a:effectLst/>
              </a:rPr>
              <a:t> is the markup language that we use to structure and give meaning to our web content, for example defining paragraphs, headings, and data tables, or embedding images and videos in the page.</a:t>
            </a:r>
          </a:p>
        </p:txBody>
      </p:sp>
      <p:sp>
        <p:nvSpPr>
          <p:cNvPr id="14" name="TextBox 13">
            <a:extLst>
              <a:ext uri="{FF2B5EF4-FFF2-40B4-BE49-F238E27FC236}">
                <a16:creationId xmlns:a16="http://schemas.microsoft.com/office/drawing/2014/main" id="{1071BE83-D426-4725-8490-87565387BD18}"/>
              </a:ext>
            </a:extLst>
          </p:cNvPr>
          <p:cNvSpPr txBox="1"/>
          <p:nvPr/>
        </p:nvSpPr>
        <p:spPr>
          <a:xfrm>
            <a:off x="5087888" y="908720"/>
            <a:ext cx="3284984" cy="2031325"/>
          </a:xfrm>
          <a:prstGeom prst="rect">
            <a:avLst/>
          </a:prstGeom>
          <a:noFill/>
        </p:spPr>
        <p:txBody>
          <a:bodyPr wrap="square">
            <a:spAutoFit/>
          </a:bodyPr>
          <a:lstStyle/>
          <a:p>
            <a:pPr algn="l">
              <a:buFont typeface="Arial" panose="020B0604020202020204" pitchFamily="34" charset="0"/>
              <a:buChar char="•"/>
            </a:pPr>
            <a:r>
              <a:rPr lang="en-US" b="1" i="0" u="sng" dirty="0">
                <a:solidFill>
                  <a:srgbClr val="0070AD"/>
                </a:solidFill>
                <a:effectLst/>
                <a:hlinkClick r:id="rId4">
                  <a:extLst>
                    <a:ext uri="{A12FA001-AC4F-418D-AE19-62706E023703}">
                      <ahyp:hlinkClr xmlns:ahyp="http://schemas.microsoft.com/office/drawing/2018/hyperlinkcolor" val="tx"/>
                    </a:ext>
                  </a:extLst>
                </a:hlinkClick>
              </a:rPr>
              <a:t>CSS</a:t>
            </a:r>
            <a:r>
              <a:rPr lang="en-US" b="0" i="0" dirty="0">
                <a:solidFill>
                  <a:schemeClr val="bg1"/>
                </a:solidFill>
                <a:effectLst/>
              </a:rPr>
              <a:t> is a language of style rules that we use to apply styling to our HTML content, for example setting background colors and fonts, and laying out our content in multiple columns.</a:t>
            </a:r>
          </a:p>
        </p:txBody>
      </p:sp>
      <p:pic>
        <p:nvPicPr>
          <p:cNvPr id="3074" name="Picture 2" descr="Home Depot Is Selling Halloween Costumes for Its Famous 12-Foot Skeleton">
            <a:extLst>
              <a:ext uri="{FF2B5EF4-FFF2-40B4-BE49-F238E27FC236}">
                <a16:creationId xmlns:a16="http://schemas.microsoft.com/office/drawing/2014/main" id="{D439C3E0-7D9B-41D6-B7D0-FEA44D02A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872" y="3323084"/>
            <a:ext cx="3140968" cy="3390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asonal Visions International 8ft Towering Skeleton with ...">
            <a:extLst>
              <a:ext uri="{FF2B5EF4-FFF2-40B4-BE49-F238E27FC236}">
                <a16:creationId xmlns:a16="http://schemas.microsoft.com/office/drawing/2014/main" id="{17428DDF-AB22-4CF1-ACD3-1959DA6B9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5881" y="3293824"/>
            <a:ext cx="1602694" cy="34420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eird Skeleton GIFs - Get the best GIF on GIPHY">
            <a:extLst>
              <a:ext uri="{FF2B5EF4-FFF2-40B4-BE49-F238E27FC236}">
                <a16:creationId xmlns:a16="http://schemas.microsoft.com/office/drawing/2014/main" id="{7B58D664-2B9A-467A-9E1C-4F89876F6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4352" y="3360950"/>
            <a:ext cx="2232248" cy="3390900"/>
          </a:xfrm>
          <a:prstGeom prst="rect">
            <a:avLst/>
          </a:prstGeom>
          <a:noFill/>
          <a:extLst>
            <a:ext uri="{909E8E84-426E-40DD-AFC4-6F175D3DCCD1}">
              <a14:hiddenFill xmlns:a14="http://schemas.microsoft.com/office/drawing/2010/main">
                <a:solidFill>
                  <a:srgbClr val="FFFFFF"/>
                </a:solidFill>
              </a14:hiddenFill>
            </a:ext>
          </a:extLst>
        </p:spPr>
      </p:pic>
      <p:sp>
        <p:nvSpPr>
          <p:cNvPr id="16" name="Plus Sign 15">
            <a:extLst>
              <a:ext uri="{FF2B5EF4-FFF2-40B4-BE49-F238E27FC236}">
                <a16:creationId xmlns:a16="http://schemas.microsoft.com/office/drawing/2014/main" id="{0327CA08-25BD-47E2-BCF7-7C7BB26DA20A}"/>
              </a:ext>
            </a:extLst>
          </p:cNvPr>
          <p:cNvSpPr/>
          <p:nvPr/>
        </p:nvSpPr>
        <p:spPr>
          <a:xfrm>
            <a:off x="3474960" y="3884249"/>
            <a:ext cx="1296144" cy="1440160"/>
          </a:xfrm>
          <a:prstGeom prst="mathPlus">
            <a:avLst/>
          </a:prstGeom>
          <a:solidFill>
            <a:srgbClr val="33B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solidFill>
                <a:srgbClr val="57CF80"/>
              </a:solidFill>
            </a:endParaRPr>
          </a:p>
        </p:txBody>
      </p:sp>
      <p:sp>
        <p:nvSpPr>
          <p:cNvPr id="20" name="Plus Sign 19">
            <a:extLst>
              <a:ext uri="{FF2B5EF4-FFF2-40B4-BE49-F238E27FC236}">
                <a16:creationId xmlns:a16="http://schemas.microsoft.com/office/drawing/2014/main" id="{780D865E-8F02-478C-BCB7-B1CA97194C2F}"/>
              </a:ext>
            </a:extLst>
          </p:cNvPr>
          <p:cNvSpPr/>
          <p:nvPr/>
        </p:nvSpPr>
        <p:spPr>
          <a:xfrm>
            <a:off x="8026524" y="3957966"/>
            <a:ext cx="1296144" cy="1440160"/>
          </a:xfrm>
          <a:prstGeom prst="mathPlus">
            <a:avLst/>
          </a:prstGeom>
          <a:solidFill>
            <a:srgbClr val="33B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solidFill>
                <a:srgbClr val="57CF80"/>
              </a:solidFill>
            </a:endParaRPr>
          </a:p>
        </p:txBody>
      </p:sp>
    </p:spTree>
    <p:extLst>
      <p:ext uri="{BB962C8B-B14F-4D97-AF65-F5344CB8AC3E}">
        <p14:creationId xmlns:p14="http://schemas.microsoft.com/office/powerpoint/2010/main" val="333483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6635A2-6C9A-4317-B56B-86B69FB78EC5}"/>
              </a:ext>
            </a:extLst>
          </p:cNvPr>
          <p:cNvPicPr>
            <a:picLocks noChangeAspect="1"/>
          </p:cNvPicPr>
          <p:nvPr/>
        </p:nvPicPr>
        <p:blipFill>
          <a:blip r:embed="rId2"/>
          <a:stretch>
            <a:fillRect/>
          </a:stretch>
        </p:blipFill>
        <p:spPr>
          <a:xfrm>
            <a:off x="1063912" y="836712"/>
            <a:ext cx="10064176" cy="4536503"/>
          </a:xfrm>
          <a:prstGeom prst="rect">
            <a:avLst/>
          </a:prstGeom>
        </p:spPr>
      </p:pic>
      <p:sp>
        <p:nvSpPr>
          <p:cNvPr id="11" name="Arrow: Right 10">
            <a:extLst>
              <a:ext uri="{FF2B5EF4-FFF2-40B4-BE49-F238E27FC236}">
                <a16:creationId xmlns:a16="http://schemas.microsoft.com/office/drawing/2014/main" id="{799AFC31-CCE1-4A0F-8BDC-EBC482435332}"/>
              </a:ext>
            </a:extLst>
          </p:cNvPr>
          <p:cNvSpPr/>
          <p:nvPr/>
        </p:nvSpPr>
        <p:spPr>
          <a:xfrm>
            <a:off x="551384" y="1916832"/>
            <a:ext cx="1440160" cy="7920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9" name="Text Placeholder 2">
            <a:extLst>
              <a:ext uri="{FF2B5EF4-FFF2-40B4-BE49-F238E27FC236}">
                <a16:creationId xmlns:a16="http://schemas.microsoft.com/office/drawing/2014/main" id="{953716FD-0024-442C-9BD9-05B99DD803BE}"/>
              </a:ext>
            </a:extLst>
          </p:cNvPr>
          <p:cNvSpPr>
            <a:spLocks noGrp="1"/>
          </p:cNvSpPr>
          <p:nvPr>
            <p:ph type="body" sz="quarter" idx="12"/>
          </p:nvPr>
        </p:nvSpPr>
        <p:spPr>
          <a:xfrm>
            <a:off x="119337" y="1808820"/>
            <a:ext cx="792088" cy="504056"/>
          </a:xfrm>
        </p:spPr>
        <p:txBody>
          <a:bodyPr/>
          <a:lstStyle/>
          <a:p>
            <a:r>
              <a:rPr lang="en-US" b="1" dirty="0"/>
              <a:t>HTML</a:t>
            </a:r>
            <a:endParaRPr lang="nl-NL" b="1" dirty="0"/>
          </a:p>
        </p:txBody>
      </p:sp>
      <p:sp>
        <p:nvSpPr>
          <p:cNvPr id="21" name="Arrow: Right 20">
            <a:extLst>
              <a:ext uri="{FF2B5EF4-FFF2-40B4-BE49-F238E27FC236}">
                <a16:creationId xmlns:a16="http://schemas.microsoft.com/office/drawing/2014/main" id="{1D01A789-8144-4B00-BDED-7933EE96AA2A}"/>
              </a:ext>
            </a:extLst>
          </p:cNvPr>
          <p:cNvSpPr/>
          <p:nvPr/>
        </p:nvSpPr>
        <p:spPr>
          <a:xfrm rot="16200000">
            <a:off x="5602594" y="4991759"/>
            <a:ext cx="986813" cy="7920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22" name="Text Placeholder 2">
            <a:extLst>
              <a:ext uri="{FF2B5EF4-FFF2-40B4-BE49-F238E27FC236}">
                <a16:creationId xmlns:a16="http://schemas.microsoft.com/office/drawing/2014/main" id="{47D4B141-2765-488C-8427-C684BE9EB1CA}"/>
              </a:ext>
            </a:extLst>
          </p:cNvPr>
          <p:cNvSpPr txBox="1">
            <a:spLocks/>
          </p:cNvSpPr>
          <p:nvPr/>
        </p:nvSpPr>
        <p:spPr>
          <a:xfrm>
            <a:off x="5699956" y="5913494"/>
            <a:ext cx="1260139" cy="50405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bg1"/>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CSS. Styling</a:t>
            </a:r>
            <a:endParaRPr lang="nl-NL" b="1" dirty="0"/>
          </a:p>
        </p:txBody>
      </p:sp>
      <p:sp>
        <p:nvSpPr>
          <p:cNvPr id="23" name="Text Placeholder 2">
            <a:extLst>
              <a:ext uri="{FF2B5EF4-FFF2-40B4-BE49-F238E27FC236}">
                <a16:creationId xmlns:a16="http://schemas.microsoft.com/office/drawing/2014/main" id="{0D4134A3-08F8-4032-887E-9B51C11BA7D5}"/>
              </a:ext>
            </a:extLst>
          </p:cNvPr>
          <p:cNvSpPr txBox="1">
            <a:spLocks/>
          </p:cNvSpPr>
          <p:nvPr/>
        </p:nvSpPr>
        <p:spPr>
          <a:xfrm>
            <a:off x="8859743" y="5769260"/>
            <a:ext cx="3312368" cy="50405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bg1"/>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t>
            </a:r>
            <a:r>
              <a:rPr lang="en-US" b="1" dirty="0" err="1"/>
              <a:t>Javascript</a:t>
            </a:r>
            <a:r>
              <a:rPr lang="en-US" b="1" dirty="0"/>
              <a:t> -  </a:t>
            </a:r>
            <a:r>
              <a:rPr lang="en-US" sz="1800" dirty="0"/>
              <a:t>closes the window on “OK” click</a:t>
            </a:r>
            <a:endParaRPr lang="nl-NL" sz="1800" dirty="0"/>
          </a:p>
        </p:txBody>
      </p:sp>
    </p:spTree>
    <p:extLst>
      <p:ext uri="{BB962C8B-B14F-4D97-AF65-F5344CB8AC3E}">
        <p14:creationId xmlns:p14="http://schemas.microsoft.com/office/powerpoint/2010/main" val="298661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95CF70-D1D0-4DE0-97A8-C8687F676B36}"/>
              </a:ext>
            </a:extLst>
          </p:cNvPr>
          <p:cNvSpPr>
            <a:spLocks noGrp="1"/>
          </p:cNvSpPr>
          <p:nvPr>
            <p:ph type="body" sz="quarter" idx="12"/>
          </p:nvPr>
        </p:nvSpPr>
        <p:spPr>
          <a:xfrm>
            <a:off x="3647728" y="224880"/>
            <a:ext cx="4896544" cy="504056"/>
          </a:xfrm>
        </p:spPr>
        <p:txBody>
          <a:bodyPr/>
          <a:lstStyle/>
          <a:p>
            <a:r>
              <a:rPr lang="en-US" sz="4800" dirty="0"/>
              <a:t>JS Data Types</a:t>
            </a:r>
            <a:endParaRPr lang="nl-NL" sz="4800" dirty="0"/>
          </a:p>
        </p:txBody>
      </p:sp>
      <p:sp>
        <p:nvSpPr>
          <p:cNvPr id="7" name="TextBox 6">
            <a:extLst>
              <a:ext uri="{FF2B5EF4-FFF2-40B4-BE49-F238E27FC236}">
                <a16:creationId xmlns:a16="http://schemas.microsoft.com/office/drawing/2014/main" id="{8F5824B5-84ED-44C9-B627-D91B2DB978A6}"/>
              </a:ext>
            </a:extLst>
          </p:cNvPr>
          <p:cNvSpPr txBox="1"/>
          <p:nvPr/>
        </p:nvSpPr>
        <p:spPr>
          <a:xfrm>
            <a:off x="263352" y="2132856"/>
            <a:ext cx="6445748" cy="1477328"/>
          </a:xfrm>
          <a:prstGeom prst="rect">
            <a:avLst/>
          </a:prstGeom>
          <a:noFill/>
        </p:spPr>
        <p:txBody>
          <a:bodyPr wrap="square">
            <a:spAutoFit/>
          </a:bodyPr>
          <a:lstStyle/>
          <a:p>
            <a:pPr marL="285750" indent="-285750" algn="l">
              <a:buFont typeface="Arial" panose="020B0604020202020204" pitchFamily="34" charset="0"/>
              <a:buChar char="•"/>
            </a:pPr>
            <a:r>
              <a:rPr lang="en-US" dirty="0">
                <a:solidFill>
                  <a:schemeClr val="bg1"/>
                </a:solidFill>
              </a:rPr>
              <a:t>We always work with some data. Numbers, characters, Dates, </a:t>
            </a:r>
            <a:r>
              <a:rPr lang="en-US" dirty="0" err="1">
                <a:solidFill>
                  <a:schemeClr val="bg1"/>
                </a:solidFill>
              </a:rPr>
              <a:t>etc</a:t>
            </a:r>
            <a:r>
              <a:rPr lang="en-US" dirty="0">
                <a:solidFill>
                  <a:schemeClr val="bg1"/>
                </a:solidFill>
              </a:rPr>
              <a:t>…</a:t>
            </a:r>
          </a:p>
          <a:p>
            <a:pPr marL="285750" indent="-285750" algn="l">
              <a:buFont typeface="Arial" panose="020B0604020202020204" pitchFamily="34" charset="0"/>
              <a:buChar char="•"/>
            </a:pPr>
            <a:r>
              <a:rPr lang="en-US" b="0" i="0" dirty="0">
                <a:solidFill>
                  <a:schemeClr val="bg1"/>
                </a:solidFill>
                <a:effectLst/>
              </a:rPr>
              <a:t>We</a:t>
            </a:r>
            <a:r>
              <a:rPr lang="en-US" dirty="0">
                <a:solidFill>
                  <a:schemeClr val="bg1"/>
                </a:solidFill>
              </a:rPr>
              <a:t> need to store the data somehow, so therefore every language have data types.</a:t>
            </a:r>
          </a:p>
          <a:p>
            <a:pPr marL="285750" indent="-285750" algn="l">
              <a:buFont typeface="Arial" panose="020B0604020202020204" pitchFamily="34" charset="0"/>
              <a:buChar char="•"/>
            </a:pPr>
            <a:r>
              <a:rPr lang="en-US" b="0" i="0" dirty="0">
                <a:solidFill>
                  <a:schemeClr val="bg1"/>
                </a:solidFill>
                <a:effectLst/>
              </a:rPr>
              <a:t>The same for JS.</a:t>
            </a:r>
          </a:p>
        </p:txBody>
      </p:sp>
      <p:sp>
        <p:nvSpPr>
          <p:cNvPr id="8" name="TextBox 7">
            <a:extLst>
              <a:ext uri="{FF2B5EF4-FFF2-40B4-BE49-F238E27FC236}">
                <a16:creationId xmlns:a16="http://schemas.microsoft.com/office/drawing/2014/main" id="{07EF4326-C6F5-4CBD-8E15-1BCAC94B05D7}"/>
              </a:ext>
            </a:extLst>
          </p:cNvPr>
          <p:cNvSpPr txBox="1"/>
          <p:nvPr/>
        </p:nvSpPr>
        <p:spPr>
          <a:xfrm>
            <a:off x="6997131" y="4794920"/>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10" name="TextBox 9">
            <a:extLst>
              <a:ext uri="{FF2B5EF4-FFF2-40B4-BE49-F238E27FC236}">
                <a16:creationId xmlns:a16="http://schemas.microsoft.com/office/drawing/2014/main" id="{3FD5C792-EE3E-4049-B29D-ECDD86D3D64C}"/>
              </a:ext>
            </a:extLst>
          </p:cNvPr>
          <p:cNvSpPr txBox="1"/>
          <p:nvPr/>
        </p:nvSpPr>
        <p:spPr>
          <a:xfrm>
            <a:off x="372396" y="4028673"/>
            <a:ext cx="6096000" cy="1200329"/>
          </a:xfrm>
          <a:prstGeom prst="rect">
            <a:avLst/>
          </a:prstGeom>
          <a:noFill/>
        </p:spPr>
        <p:txBody>
          <a:bodyPr wrap="square">
            <a:spAutoFit/>
          </a:bodyPr>
          <a:lstStyle/>
          <a:p>
            <a:r>
              <a:rPr lang="en-US" i="0" dirty="0">
                <a:solidFill>
                  <a:schemeClr val="bg1"/>
                </a:solidFill>
                <a:effectLst/>
              </a:rPr>
              <a:t>In JS there’s 2 types:</a:t>
            </a:r>
          </a:p>
          <a:p>
            <a:endParaRPr lang="en-US" dirty="0">
              <a:solidFill>
                <a:schemeClr val="bg1"/>
              </a:solidFill>
            </a:endParaRPr>
          </a:p>
          <a:p>
            <a:endParaRPr lang="en-US" i="0" dirty="0">
              <a:solidFill>
                <a:schemeClr val="bg1"/>
              </a:solidFill>
              <a:effectLst/>
            </a:endParaRPr>
          </a:p>
          <a:p>
            <a:r>
              <a:rPr lang="en-US" dirty="0">
                <a:solidFill>
                  <a:schemeClr val="bg1"/>
                </a:solidFill>
              </a:rPr>
              <a:t>			</a:t>
            </a:r>
            <a:r>
              <a:rPr lang="en-US" i="0" dirty="0">
                <a:solidFill>
                  <a:schemeClr val="bg1"/>
                </a:solidFill>
                <a:effectLst/>
              </a:rPr>
              <a:t> primitive values and Objects.</a:t>
            </a:r>
            <a:endParaRPr lang="nl-NL" dirty="0">
              <a:solidFill>
                <a:schemeClr val="bg1"/>
              </a:solidFill>
            </a:endParaRPr>
          </a:p>
        </p:txBody>
      </p:sp>
    </p:spTree>
    <p:extLst>
      <p:ext uri="{BB962C8B-B14F-4D97-AF65-F5344CB8AC3E}">
        <p14:creationId xmlns:p14="http://schemas.microsoft.com/office/powerpoint/2010/main" val="1342664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FE25BE-9D14-4A15-9B82-209531A57E26}"/>
              </a:ext>
            </a:extLst>
          </p:cNvPr>
          <p:cNvPicPr>
            <a:picLocks noChangeAspect="1"/>
          </p:cNvPicPr>
          <p:nvPr/>
        </p:nvPicPr>
        <p:blipFill rotWithShape="1">
          <a:blip r:embed="rId2"/>
          <a:srcRect l="8023" t="14336" r="10726" b="7594"/>
          <a:stretch/>
        </p:blipFill>
        <p:spPr>
          <a:xfrm>
            <a:off x="479376" y="1387301"/>
            <a:ext cx="11405354" cy="4083398"/>
          </a:xfrm>
          <a:prstGeom prst="rect">
            <a:avLst/>
          </a:prstGeom>
        </p:spPr>
      </p:pic>
      <p:sp>
        <p:nvSpPr>
          <p:cNvPr id="6" name="TextBox 5">
            <a:extLst>
              <a:ext uri="{FF2B5EF4-FFF2-40B4-BE49-F238E27FC236}">
                <a16:creationId xmlns:a16="http://schemas.microsoft.com/office/drawing/2014/main" id="{568EF20E-80CD-4ABB-98C5-AF2D43BB5DB2}"/>
              </a:ext>
            </a:extLst>
          </p:cNvPr>
          <p:cNvSpPr txBox="1"/>
          <p:nvPr/>
        </p:nvSpPr>
        <p:spPr>
          <a:xfrm>
            <a:off x="3265729" y="188640"/>
            <a:ext cx="5832648" cy="830997"/>
          </a:xfrm>
          <a:prstGeom prst="rect">
            <a:avLst/>
          </a:prstGeom>
          <a:noFill/>
        </p:spPr>
        <p:txBody>
          <a:bodyPr wrap="square" rtlCol="0">
            <a:spAutoFit/>
          </a:bodyPr>
          <a:lstStyle/>
          <a:p>
            <a:r>
              <a:rPr lang="en-US" sz="4800" dirty="0">
                <a:solidFill>
                  <a:schemeClr val="bg1"/>
                </a:solidFill>
              </a:rPr>
              <a:t>Primitive data types</a:t>
            </a:r>
            <a:endParaRPr lang="nl-NL" sz="4800" dirty="0">
              <a:solidFill>
                <a:schemeClr val="bg1"/>
              </a:solidFill>
            </a:endParaRPr>
          </a:p>
        </p:txBody>
      </p:sp>
    </p:spTree>
    <p:extLst>
      <p:ext uri="{BB962C8B-B14F-4D97-AF65-F5344CB8AC3E}">
        <p14:creationId xmlns:p14="http://schemas.microsoft.com/office/powerpoint/2010/main" val="209038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CB88B1-E611-4071-B307-CC82FA3E7573}"/>
              </a:ext>
            </a:extLst>
          </p:cNvPr>
          <p:cNvPicPr>
            <a:picLocks noChangeAspect="1"/>
          </p:cNvPicPr>
          <p:nvPr/>
        </p:nvPicPr>
        <p:blipFill>
          <a:blip r:embed="rId3"/>
          <a:stretch>
            <a:fillRect/>
          </a:stretch>
        </p:blipFill>
        <p:spPr>
          <a:xfrm>
            <a:off x="623392" y="1051595"/>
            <a:ext cx="10945216" cy="4398835"/>
          </a:xfrm>
          <a:prstGeom prst="rect">
            <a:avLst/>
          </a:prstGeom>
        </p:spPr>
      </p:pic>
      <p:sp>
        <p:nvSpPr>
          <p:cNvPr id="8" name="TextBox 7">
            <a:extLst>
              <a:ext uri="{FF2B5EF4-FFF2-40B4-BE49-F238E27FC236}">
                <a16:creationId xmlns:a16="http://schemas.microsoft.com/office/drawing/2014/main" id="{0FB47FDA-1A1A-4894-B422-C3939119E338}"/>
              </a:ext>
            </a:extLst>
          </p:cNvPr>
          <p:cNvSpPr txBox="1"/>
          <p:nvPr/>
        </p:nvSpPr>
        <p:spPr>
          <a:xfrm>
            <a:off x="5375920" y="148680"/>
            <a:ext cx="2326215" cy="830997"/>
          </a:xfrm>
          <a:prstGeom prst="rect">
            <a:avLst/>
          </a:prstGeom>
          <a:noFill/>
        </p:spPr>
        <p:txBody>
          <a:bodyPr wrap="square" rtlCol="0">
            <a:spAutoFit/>
          </a:bodyPr>
          <a:lstStyle/>
          <a:p>
            <a:r>
              <a:rPr lang="en-US" sz="4800" dirty="0">
                <a:solidFill>
                  <a:schemeClr val="bg1"/>
                </a:solidFill>
              </a:rPr>
              <a:t>Objects</a:t>
            </a:r>
            <a:endParaRPr lang="nl-NL" sz="4800" dirty="0">
              <a:solidFill>
                <a:schemeClr val="bg1"/>
              </a:solidFill>
            </a:endParaRPr>
          </a:p>
        </p:txBody>
      </p:sp>
    </p:spTree>
    <p:extLst>
      <p:ext uri="{BB962C8B-B14F-4D97-AF65-F5344CB8AC3E}">
        <p14:creationId xmlns:p14="http://schemas.microsoft.com/office/powerpoint/2010/main" val="1839909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C8F4AF-CAA3-4536-A97B-86AAC76068C4}"/>
              </a:ext>
            </a:extLst>
          </p:cNvPr>
          <p:cNvSpPr txBox="1"/>
          <p:nvPr/>
        </p:nvSpPr>
        <p:spPr>
          <a:xfrm>
            <a:off x="1734026" y="135435"/>
            <a:ext cx="8723948" cy="1569660"/>
          </a:xfrm>
          <a:prstGeom prst="rect">
            <a:avLst/>
          </a:prstGeom>
          <a:noFill/>
        </p:spPr>
        <p:txBody>
          <a:bodyPr wrap="square" rtlCol="0">
            <a:spAutoFit/>
          </a:bodyPr>
          <a:lstStyle/>
          <a:p>
            <a:pPr algn="ctr"/>
            <a:r>
              <a:rPr lang="en-US" sz="4800" dirty="0">
                <a:solidFill>
                  <a:schemeClr val="bg1"/>
                </a:solidFill>
              </a:rPr>
              <a:t>Statically vs Dynamically</a:t>
            </a:r>
            <a:br>
              <a:rPr lang="en-US" sz="4800" dirty="0">
                <a:solidFill>
                  <a:schemeClr val="bg1"/>
                </a:solidFill>
              </a:rPr>
            </a:br>
            <a:r>
              <a:rPr lang="en-US" sz="4800" dirty="0">
                <a:solidFill>
                  <a:schemeClr val="bg1"/>
                </a:solidFill>
              </a:rPr>
              <a:t>typed languages</a:t>
            </a:r>
            <a:endParaRPr lang="nl-NL" sz="4800" dirty="0">
              <a:solidFill>
                <a:schemeClr val="bg1"/>
              </a:solidFill>
            </a:endParaRPr>
          </a:p>
        </p:txBody>
      </p:sp>
      <p:sp>
        <p:nvSpPr>
          <p:cNvPr id="7" name="TextBox 6">
            <a:extLst>
              <a:ext uri="{FF2B5EF4-FFF2-40B4-BE49-F238E27FC236}">
                <a16:creationId xmlns:a16="http://schemas.microsoft.com/office/drawing/2014/main" id="{21B08916-F6F7-4EE5-B8A5-97D65FBE4F90}"/>
              </a:ext>
            </a:extLst>
          </p:cNvPr>
          <p:cNvSpPr txBox="1"/>
          <p:nvPr/>
        </p:nvSpPr>
        <p:spPr>
          <a:xfrm>
            <a:off x="7968208" y="1705094"/>
            <a:ext cx="2880320" cy="646331"/>
          </a:xfrm>
          <a:prstGeom prst="rect">
            <a:avLst/>
          </a:prstGeom>
          <a:noFill/>
        </p:spPr>
        <p:txBody>
          <a:bodyPr wrap="square">
            <a:spAutoFit/>
          </a:bodyPr>
          <a:lstStyle/>
          <a:p>
            <a:r>
              <a:rPr lang="en-US" sz="3600" dirty="0">
                <a:solidFill>
                  <a:schemeClr val="bg1"/>
                </a:solidFill>
              </a:rPr>
              <a:t>Dynamically:</a:t>
            </a:r>
            <a:endParaRPr lang="nl-NL" sz="3600" dirty="0"/>
          </a:p>
        </p:txBody>
      </p:sp>
      <p:sp>
        <p:nvSpPr>
          <p:cNvPr id="8" name="TextBox 7">
            <a:extLst>
              <a:ext uri="{FF2B5EF4-FFF2-40B4-BE49-F238E27FC236}">
                <a16:creationId xmlns:a16="http://schemas.microsoft.com/office/drawing/2014/main" id="{A51A86DF-B35E-4480-B71C-D7907DD0620C}"/>
              </a:ext>
            </a:extLst>
          </p:cNvPr>
          <p:cNvSpPr txBox="1"/>
          <p:nvPr/>
        </p:nvSpPr>
        <p:spPr>
          <a:xfrm>
            <a:off x="1734026" y="1705095"/>
            <a:ext cx="2759968" cy="646331"/>
          </a:xfrm>
          <a:prstGeom prst="rect">
            <a:avLst/>
          </a:prstGeom>
          <a:noFill/>
        </p:spPr>
        <p:txBody>
          <a:bodyPr wrap="square">
            <a:spAutoFit/>
          </a:bodyPr>
          <a:lstStyle/>
          <a:p>
            <a:r>
              <a:rPr lang="en-US" sz="3600" dirty="0">
                <a:solidFill>
                  <a:schemeClr val="bg1"/>
                </a:solidFill>
              </a:rPr>
              <a:t>Statically:</a:t>
            </a:r>
            <a:endParaRPr lang="nl-NL" sz="3600" dirty="0"/>
          </a:p>
        </p:txBody>
      </p:sp>
      <p:sp>
        <p:nvSpPr>
          <p:cNvPr id="9" name="Rectangle 8">
            <a:extLst>
              <a:ext uri="{FF2B5EF4-FFF2-40B4-BE49-F238E27FC236}">
                <a16:creationId xmlns:a16="http://schemas.microsoft.com/office/drawing/2014/main" id="{F59DDF0D-6542-48FB-9BF6-187B47F057E7}"/>
              </a:ext>
            </a:extLst>
          </p:cNvPr>
          <p:cNvSpPr/>
          <p:nvPr/>
        </p:nvSpPr>
        <p:spPr>
          <a:xfrm>
            <a:off x="6113140" y="2167988"/>
            <a:ext cx="72008" cy="46617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pic>
        <p:nvPicPr>
          <p:cNvPr id="11" name="Picture 10">
            <a:extLst>
              <a:ext uri="{FF2B5EF4-FFF2-40B4-BE49-F238E27FC236}">
                <a16:creationId xmlns:a16="http://schemas.microsoft.com/office/drawing/2014/main" id="{301BDB8B-D0EF-430E-A505-8C4A293B1FB4}"/>
              </a:ext>
            </a:extLst>
          </p:cNvPr>
          <p:cNvPicPr>
            <a:picLocks noChangeAspect="1"/>
          </p:cNvPicPr>
          <p:nvPr/>
        </p:nvPicPr>
        <p:blipFill rotWithShape="1">
          <a:blip r:embed="rId3"/>
          <a:srcRect t="1" b="58"/>
          <a:stretch/>
        </p:blipFill>
        <p:spPr>
          <a:xfrm>
            <a:off x="437882" y="2351427"/>
            <a:ext cx="4753147" cy="4231410"/>
          </a:xfrm>
          <a:prstGeom prst="rect">
            <a:avLst/>
          </a:prstGeom>
        </p:spPr>
      </p:pic>
      <p:pic>
        <p:nvPicPr>
          <p:cNvPr id="13" name="Picture 12">
            <a:extLst>
              <a:ext uri="{FF2B5EF4-FFF2-40B4-BE49-F238E27FC236}">
                <a16:creationId xmlns:a16="http://schemas.microsoft.com/office/drawing/2014/main" id="{A72946F5-0734-4DE1-AD23-00CE6CCBCFC4}"/>
              </a:ext>
            </a:extLst>
          </p:cNvPr>
          <p:cNvPicPr>
            <a:picLocks noChangeAspect="1"/>
          </p:cNvPicPr>
          <p:nvPr/>
        </p:nvPicPr>
        <p:blipFill rotWithShape="1">
          <a:blip r:embed="rId4"/>
          <a:srcRect l="1" r="49765"/>
          <a:stretch/>
        </p:blipFill>
        <p:spPr>
          <a:xfrm>
            <a:off x="6810175" y="2703637"/>
            <a:ext cx="4897462" cy="1450726"/>
          </a:xfrm>
          <a:prstGeom prst="rect">
            <a:avLst/>
          </a:prstGeom>
        </p:spPr>
      </p:pic>
      <p:sp>
        <p:nvSpPr>
          <p:cNvPr id="14" name="TextBox 13">
            <a:extLst>
              <a:ext uri="{FF2B5EF4-FFF2-40B4-BE49-F238E27FC236}">
                <a16:creationId xmlns:a16="http://schemas.microsoft.com/office/drawing/2014/main" id="{0727E564-465E-427E-B027-2EF4FA5E9A6A}"/>
              </a:ext>
            </a:extLst>
          </p:cNvPr>
          <p:cNvSpPr txBox="1"/>
          <p:nvPr/>
        </p:nvSpPr>
        <p:spPr>
          <a:xfrm>
            <a:off x="6216052" y="5378895"/>
            <a:ext cx="3696372" cy="369332"/>
          </a:xfrm>
          <a:prstGeom prst="rect">
            <a:avLst/>
          </a:prstGeom>
          <a:noFill/>
        </p:spPr>
        <p:txBody>
          <a:bodyPr wrap="square">
            <a:spAutoFit/>
          </a:bodyPr>
          <a:lstStyle/>
          <a:p>
            <a:pPr algn="l"/>
            <a:r>
              <a:rPr lang="en-US" dirty="0">
                <a:solidFill>
                  <a:schemeClr val="bg1"/>
                </a:solidFill>
              </a:rPr>
              <a:t>JS is one of these languages</a:t>
            </a:r>
            <a:endParaRPr lang="en-US" b="0" i="0" dirty="0">
              <a:solidFill>
                <a:schemeClr val="bg1"/>
              </a:solidFill>
              <a:effectLst/>
            </a:endParaRPr>
          </a:p>
        </p:txBody>
      </p:sp>
      <p:pic>
        <p:nvPicPr>
          <p:cNvPr id="16" name="Picture 15">
            <a:extLst>
              <a:ext uri="{FF2B5EF4-FFF2-40B4-BE49-F238E27FC236}">
                <a16:creationId xmlns:a16="http://schemas.microsoft.com/office/drawing/2014/main" id="{A967AFBC-6FB5-4D93-BDEB-1FE0217AE3C0}"/>
              </a:ext>
            </a:extLst>
          </p:cNvPr>
          <p:cNvPicPr>
            <a:picLocks noChangeAspect="1"/>
          </p:cNvPicPr>
          <p:nvPr/>
        </p:nvPicPr>
        <p:blipFill>
          <a:blip r:embed="rId5"/>
          <a:stretch>
            <a:fillRect/>
          </a:stretch>
        </p:blipFill>
        <p:spPr>
          <a:xfrm>
            <a:off x="9480376" y="4643949"/>
            <a:ext cx="2422078" cy="1839225"/>
          </a:xfrm>
          <a:prstGeom prst="rect">
            <a:avLst/>
          </a:prstGeom>
        </p:spPr>
      </p:pic>
    </p:spTree>
    <p:extLst>
      <p:ext uri="{BB962C8B-B14F-4D97-AF65-F5344CB8AC3E}">
        <p14:creationId xmlns:p14="http://schemas.microsoft.com/office/powerpoint/2010/main" val="6589635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2.pptx" id="{4E267CF8-9105-4C04-8A4B-7AEE8CF5A090}" vid="{CF555E12-DAD9-47F9-A47B-5AD9CFEEC16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AA6B843B44C64FA17580A72976E559" ma:contentTypeVersion="15" ma:contentTypeDescription="Create a new document." ma:contentTypeScope="" ma:versionID="51da9294a85432d7552da6b09a28c19d">
  <xsd:schema xmlns:xsd="http://www.w3.org/2001/XMLSchema" xmlns:xs="http://www.w3.org/2001/XMLSchema" xmlns:p="http://schemas.microsoft.com/office/2006/metadata/properties" xmlns:ns2="08e82110-05d4-4c92-babf-d45f1b4a0282" xmlns:ns3="bd90423f-0911-4c0e-ba6a-c8dd86b9d017" targetNamespace="http://schemas.microsoft.com/office/2006/metadata/properties" ma:root="true" ma:fieldsID="5d5997f95049a2967106a802b56ee60c" ns2:_="" ns3:_="">
    <xsd:import namespace="08e82110-05d4-4c92-babf-d45f1b4a0282"/>
    <xsd:import namespace="bd90423f-0911-4c0e-ba6a-c8dd86b9d0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e82110-05d4-4c92-babf-d45f1b4a02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d90423f-0911-4c0e-ba6a-c8dd86b9d01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bf66563-db2b-47f8-bf7f-740f4abda541}" ma:internalName="TaxCatchAll" ma:showField="CatchAllData" ma:web="bd90423f-0911-4c0e-ba6a-c8dd86b9d0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8e82110-05d4-4c92-babf-d45f1b4a0282">
      <Terms xmlns="http://schemas.microsoft.com/office/infopath/2007/PartnerControls"/>
    </lcf76f155ced4ddcb4097134ff3c332f>
    <TaxCatchAll xmlns="bd90423f-0911-4c0e-ba6a-c8dd86b9d017" xsi:nil="true"/>
  </documentManagement>
</p:properties>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D39C450E-5CC2-46EF-AF06-544A942151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e82110-05d4-4c92-babf-d45f1b4a0282"/>
    <ds:schemaRef ds:uri="bd90423f-0911-4c0e-ba6a-c8dd86b9d0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65F6DA-EDFD-4C3F-B2EB-EDE359E124E2}">
  <ds:schemaRefs>
    <ds:schemaRef ds:uri="http://schemas.microsoft.com/office/2006/documentManagement/types"/>
    <ds:schemaRef ds:uri="866c9c41-2c2c-4d95-92e3-745332f54785"/>
    <ds:schemaRef ds:uri="http://purl.org/dc/dcmitype/"/>
    <ds:schemaRef ds:uri="http://purl.org/dc/elements/1.1/"/>
    <ds:schemaRef ds:uri="http://schemas.microsoft.com/office/2006/metadata/properties"/>
    <ds:schemaRef ds:uri="http://schemas.microsoft.com/office/infopath/2007/PartnerControls"/>
    <ds:schemaRef ds:uri="85ebd0df-9687-47ef-b5a5-617eb7dd465e"/>
    <ds:schemaRef ds:uri="http://schemas.openxmlformats.org/package/2006/metadata/core-properties"/>
    <ds:schemaRef ds:uri="http://www.w3.org/XML/1998/namespace"/>
    <ds:schemaRef ds:uri="http://purl.org/dc/terms/"/>
    <ds:schemaRef ds:uri="f1122fed-4606-4ec8-90ef-13536176a38c"/>
    <ds:schemaRef ds:uri="08e82110-05d4-4c92-babf-d45f1b4a0282"/>
    <ds:schemaRef ds:uri="bd90423f-0911-4c0e-ba6a-c8dd86b9d017"/>
  </ds:schemaRefs>
</ds:datastoreItem>
</file>

<file path=docProps/app.xml><?xml version="1.0" encoding="utf-8"?>
<Properties xmlns="http://schemas.openxmlformats.org/officeDocument/2006/extended-properties" xmlns:vt="http://schemas.openxmlformats.org/officeDocument/2006/docPropsVTypes">
  <Template>ppt-Capgemini_Standard-Template_2022 (1)</Template>
  <TotalTime>2641</TotalTime>
  <Words>738</Words>
  <Application>Microsoft Office PowerPoint</Application>
  <PresentationFormat>Widescreen</PresentationFormat>
  <Paragraphs>131</Paragraphs>
  <Slides>21</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Wingdings</vt:lpstr>
      <vt:lpstr>Ubuntu Medium</vt:lpstr>
      <vt:lpstr>Arial</vt:lpstr>
      <vt:lpstr>Calibri</vt:lpstr>
      <vt:lpstr>Ubuntu Light</vt:lpstr>
      <vt:lpstr>Ubuntu</vt:lpstr>
      <vt:lpstr>Calibri Light</vt:lpstr>
      <vt:lpstr>Arial</vt:lpstr>
      <vt:lpstr>Capgemini2021</vt:lpstr>
      <vt:lpstr>Custom Design</vt:lpstr>
      <vt:lpstr>LWC</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Copado</dc:title>
  <dc:subject>Capgemini template</dc:subject>
  <dc:creator>Cardona Figueroa, Jose</dc:creator>
  <cp:lastModifiedBy>Taras Buchynskyi</cp:lastModifiedBy>
  <cp:revision>29</cp:revision>
  <dcterms:created xsi:type="dcterms:W3CDTF">2022-08-28T10:08:51Z</dcterms:created>
  <dcterms:modified xsi:type="dcterms:W3CDTF">2022-10-16T09:15:19Z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0x010100A6AA6B843B44C64FA17580A72976E559</vt:lpwstr>
  </property>
  <property fmtid="{D5CDD505-2E9C-101B-9397-08002B2CF9AE}" pid="3" name="MSIP_Label_4ecc14f3-f2f4-4c1a-bee7-f2a39aacea3b_Enabled">
    <vt:lpwstr>true</vt:lpwstr>
  </property>
  <property fmtid="{D5CDD505-2E9C-101B-9397-08002B2CF9AE}" pid="4" name="MSIP_Label_4ecc14f3-f2f4-4c1a-bee7-f2a39aacea3b_SetDate">
    <vt:lpwstr>2022-10-02T10:02:33Z</vt:lpwstr>
  </property>
  <property fmtid="{D5CDD505-2E9C-101B-9397-08002B2CF9AE}" pid="5" name="MSIP_Label_4ecc14f3-f2f4-4c1a-bee7-f2a39aacea3b_Method">
    <vt:lpwstr>Privileged</vt:lpwstr>
  </property>
  <property fmtid="{D5CDD505-2E9C-101B-9397-08002B2CF9AE}" pid="6" name="MSIP_Label_4ecc14f3-f2f4-4c1a-bee7-f2a39aacea3b_Name">
    <vt:lpwstr>Public Information (R4)</vt:lpwstr>
  </property>
  <property fmtid="{D5CDD505-2E9C-101B-9397-08002B2CF9AE}" pid="7" name="MSIP_Label_4ecc14f3-f2f4-4c1a-bee7-f2a39aacea3b_SiteId">
    <vt:lpwstr>acbd4e6b-e845-4677-853c-a8d24faf3655</vt:lpwstr>
  </property>
  <property fmtid="{D5CDD505-2E9C-101B-9397-08002B2CF9AE}" pid="8" name="MSIP_Label_4ecc14f3-f2f4-4c1a-bee7-f2a39aacea3b_ActionId">
    <vt:lpwstr>e2cf06cb-4e1c-44a5-85f8-190f57808d6d</vt:lpwstr>
  </property>
  <property fmtid="{D5CDD505-2E9C-101B-9397-08002B2CF9AE}" pid="9" name="MSIP_Label_4ecc14f3-f2f4-4c1a-bee7-f2a39aacea3b_ContentBits">
    <vt:lpwstr>0</vt:lpwstr>
  </property>
</Properties>
</file>